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omments/comment1.xml" ContentType="application/vnd.openxmlformats-officedocument.presentationml.comment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4" r:id="rId4"/>
    <p:sldId id="287" r:id="rId5"/>
    <p:sldId id="258" r:id="rId6"/>
    <p:sldId id="292" r:id="rId7"/>
    <p:sldId id="293" r:id="rId8"/>
    <p:sldId id="261" r:id="rId9"/>
    <p:sldId id="270" r:id="rId10"/>
    <p:sldId id="271" r:id="rId11"/>
    <p:sldId id="269" r:id="rId12"/>
    <p:sldId id="264" r:id="rId13"/>
    <p:sldId id="282" r:id="rId14"/>
    <p:sldId id="286" r:id="rId15"/>
    <p:sldId id="289" r:id="rId16"/>
    <p:sldId id="291" r:id="rId17"/>
    <p:sldId id="265" r:id="rId18"/>
    <p:sldId id="266" r:id="rId19"/>
    <p:sldId id="267" r:id="rId20"/>
    <p:sldId id="268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3" r:id="rId30"/>
    <p:sldId id="280" r:id="rId31"/>
    <p:sldId id="281" r:id="rId32"/>
    <p:sldId id="288" r:id="rId33"/>
    <p:sldId id="284" r:id="rId34"/>
    <p:sldId id="285" r:id="rId35"/>
    <p:sldId id="290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31" autoAdjust="0"/>
  </p:normalViewPr>
  <p:slideViewPr>
    <p:cSldViewPr snapToGrid="0">
      <p:cViewPr varScale="1">
        <p:scale>
          <a:sx n="84" d="100"/>
          <a:sy n="84" d="100"/>
        </p:scale>
        <p:origin x="59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4304;&#4307;&#4306;&#4312;&#4314;&#4317;&#4305;&#4320;&#4312;&#4309;&#4312;%20&#4307;&#4304;%20Covid%2019\&#4328;&#4308;&#4315;&#4317;&#4321;&#4304;&#4309;&#4314;&#4308;&#4305;&#4312;%20&#4322;&#4323;&#4320;&#4312;&#4310;&#4315;&#4312;&#4307;&#4304;&#4316;%20&#4307;&#4304;%20&#4306;&#4310;&#4304;&#4309;&#4316;&#4312;&#4314;&#4308;&#4305;&#4312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4304;&#4307;&#4306;&#4312;&#4314;&#4317;&#4305;&#4320;&#4312;&#4309;&#4312;%20&#4307;&#4304;%20Covid%2019\&#4328;&#4308;&#4315;&#4317;&#4321;&#4304;&#4309;&#4314;&#4308;&#4305;&#4312;%20&#4322;&#4323;&#4320;&#4312;&#4310;&#4315;&#4312;&#4307;&#4304;&#4316;%20&#4307;&#4304;%20&#4306;&#4310;&#4304;&#4309;&#4316;&#4312;&#4314;&#4308;&#4305;&#4312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dddddddddddddd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MONOGRAPH%202021\&#4320;&#4304;&#4317;&#4307;&#4308;&#4316;&#4317;&#4305;&#4304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Sheet2!$C$33</c:f>
              <c:strCache>
                <c:ptCount val="1"/>
                <c:pt idx="0">
                  <c:v>ხვ. წილი მშპ-ში, %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-3.584102648295810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2260586617156758E-4"/>
                  <c:y val="-5.128986954401582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9.1120713785993281E-4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1449279424439419E-3"/>
                  <c:y val="-2.56449347720074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0386267740556657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4.5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Sylfaen" panose="010A05020503060303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Sheet2!$D$32:$H$32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Sheet2!$D$33:$H$33</c:f>
              <c:numCache>
                <c:formatCode>General</c:formatCode>
                <c:ptCount val="5"/>
                <c:pt idx="0">
                  <c:v>16.2</c:v>
                </c:pt>
                <c:pt idx="1">
                  <c:v>16.7</c:v>
                </c:pt>
                <c:pt idx="2">
                  <c:v>18.3</c:v>
                </c:pt>
                <c:pt idx="3">
                  <c:v>18.5</c:v>
                </c:pt>
                <c:pt idx="4">
                  <c:v>3.8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968768448"/>
        <c:axId val="-1968775520"/>
      </c:barChart>
      <c:catAx>
        <c:axId val="-19687684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1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68775520"/>
        <c:crosses val="autoZero"/>
        <c:auto val="1"/>
        <c:lblAlgn val="ctr"/>
        <c:lblOffset val="100"/>
        <c:noMultiLvlLbl val="0"/>
      </c:catAx>
      <c:valAx>
        <c:axId val="-1968775520"/>
        <c:scaling>
          <c:orientation val="minMax"/>
        </c:scaling>
        <c:delete val="1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1968768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Sheet2!$C$19</c:f>
              <c:strCache>
                <c:ptCount val="1"/>
                <c:pt idx="0">
                  <c:v>უცხოელ ვიზიტორთა ვიზიტების რაოდენობა, ათასი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1564531817669296E-3"/>
                  <c:y val="2.512307533836673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2402793490765699E-17"/>
                  <c:y val="2.51230753383667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3129063635338805E-3"/>
                  <c:y val="1.431168472963433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156453181767025E-3"/>
                  <c:y val="2.512307533836673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1564531817668555E-3"/>
                  <c:y val="1.70145323818174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1.70145323818173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57150" cap="rnd">
                <a:solidFill>
                  <a:schemeClr val="accent1"/>
                </a:solidFill>
                <a:prstDash val="sysDash"/>
              </a:ln>
              <a:effectLst/>
            </c:spPr>
            <c:trendlineType val="linear"/>
            <c:dispRSqr val="0"/>
            <c:dispEq val="0"/>
          </c:trendline>
          <c:cat>
            <c:numRef>
              <c:f>Sheet2!$D$18:$I$18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Sheet2!$D$19:$I$19</c:f>
              <c:numCache>
                <c:formatCode>General</c:formatCode>
                <c:ptCount val="6"/>
                <c:pt idx="0">
                  <c:v>438</c:v>
                </c:pt>
                <c:pt idx="1">
                  <c:v>449.4</c:v>
                </c:pt>
                <c:pt idx="2">
                  <c:v>540.20000000000005</c:v>
                </c:pt>
                <c:pt idx="3">
                  <c:v>600.29999999999995</c:v>
                </c:pt>
                <c:pt idx="4">
                  <c:v>643.79999999999995</c:v>
                </c:pt>
                <c:pt idx="5">
                  <c:v>126.1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-1968772800"/>
        <c:axId val="-1968771712"/>
      </c:barChart>
      <c:catAx>
        <c:axId val="-1968772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68771712"/>
        <c:crosses val="autoZero"/>
        <c:auto val="1"/>
        <c:lblAlgn val="ctr"/>
        <c:lblOffset val="100"/>
        <c:noMultiLvlLbl val="0"/>
      </c:catAx>
      <c:valAx>
        <c:axId val="-19687717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1968772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Sheet1!$C$26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3.861839371034421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667789439391017E-3"/>
                  <c:y val="1.54920551965173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Sheet1!$B$27:$B$29</c:f>
              <c:strCache>
                <c:ptCount val="3"/>
                <c:pt idx="0">
                  <c:v>ქ. თბილისი</c:v>
                </c:pt>
                <c:pt idx="1">
                  <c:v>აჭარა</c:v>
                </c:pt>
                <c:pt idx="2">
                  <c:v>იმერეთი</c:v>
                </c:pt>
              </c:strCache>
            </c:strRef>
          </c:cat>
          <c:val>
            <c:numRef>
              <c:f>Sheet1!$C$27:$C$29</c:f>
              <c:numCache>
                <c:formatCode>General</c:formatCode>
                <c:ptCount val="3"/>
                <c:pt idx="0">
                  <c:v>912.2</c:v>
                </c:pt>
                <c:pt idx="1">
                  <c:v>198.1</c:v>
                </c:pt>
                <c:pt idx="2">
                  <c:v>44.5</c:v>
                </c:pt>
              </c:numCache>
            </c:numRef>
          </c:val>
        </c:ser>
        <c:ser>
          <c:idx val="1"/>
          <c:order val="1"/>
          <c:tx>
            <c:strRef>
              <c:f>Sheet1!$D$26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-4.3942324758658655E-3"/>
                  <c:y val="8.59238716819028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8339244654491049E-3"/>
                  <c:y val="8.559453301857361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1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Sheet1!$B$27:$B$29</c:f>
              <c:strCache>
                <c:ptCount val="3"/>
                <c:pt idx="0">
                  <c:v>ქ. თბილისი</c:v>
                </c:pt>
                <c:pt idx="1">
                  <c:v>აჭარა</c:v>
                </c:pt>
                <c:pt idx="2">
                  <c:v>იმერეთი</c:v>
                </c:pt>
              </c:strCache>
            </c:strRef>
          </c:cat>
          <c:val>
            <c:numRef>
              <c:f>Sheet1!$D$27:$D$29</c:f>
              <c:numCache>
                <c:formatCode>General</c:formatCode>
                <c:ptCount val="3"/>
                <c:pt idx="0">
                  <c:v>272.7</c:v>
                </c:pt>
                <c:pt idx="1">
                  <c:v>129.69999999999999</c:v>
                </c:pt>
                <c:pt idx="2">
                  <c:v>22.9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912818240"/>
        <c:axId val="-1912813888"/>
      </c:barChart>
      <c:catAx>
        <c:axId val="-1912818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12813888"/>
        <c:crosses val="autoZero"/>
        <c:auto val="1"/>
        <c:lblAlgn val="ctr"/>
        <c:lblOffset val="100"/>
        <c:noMultiLvlLbl val="0"/>
      </c:catAx>
      <c:valAx>
        <c:axId val="-191281388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1912818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681547217260426"/>
          <c:y val="5.3329528297305112E-2"/>
          <c:w val="0.17924897327101741"/>
          <c:h val="4.6054545821816867E-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-8.7358015290679797E-2"/>
                  <c:y val="0.19397037381046517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2824142520122593E-2"/>
                  <c:y val="-0.2313116732876869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9714785651793532E-2"/>
                  <c:y val="0.18517315543890348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'Sheet2 (2)'!$B$5:$B$7</c:f>
              <c:strCache>
                <c:ptCount val="3"/>
                <c:pt idx="0">
                  <c:v>გრანტები</c:v>
                </c:pt>
                <c:pt idx="1">
                  <c:v>გადასახადები</c:v>
                </c:pt>
                <c:pt idx="2">
                  <c:v>სხვა შემოსავლები</c:v>
                </c:pt>
              </c:strCache>
            </c:strRef>
          </c:cat>
          <c:val>
            <c:numRef>
              <c:f>'Sheet2 (2)'!$C$5:$C$7</c:f>
              <c:numCache>
                <c:formatCode>0%</c:formatCode>
                <c:ptCount val="3"/>
                <c:pt idx="0">
                  <c:v>0.17</c:v>
                </c:pt>
                <c:pt idx="1">
                  <c:v>0.69</c:v>
                </c:pt>
                <c:pt idx="2">
                  <c:v>0.14000000000000001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5-25T14:46:50.828" idx="1">
    <p:pos x="7000" y="941"/>
    <p:text/>
    <p:extLst>
      <p:ext uri="{C676402C-5697-4E1C-873F-D02D1690AC5C}">
        <p15:threadingInfo xmlns:p15="http://schemas.microsoft.com/office/powerpoint/2012/main" timeZoneBias="-24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E9319-83A4-46B7-BE2F-A6B50A91E88D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1922D-EDE1-4828-8C56-727E76B14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74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E9319-83A4-46B7-BE2F-A6B50A91E88D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1922D-EDE1-4828-8C56-727E76B14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63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E9319-83A4-46B7-BE2F-A6B50A91E88D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1922D-EDE1-4828-8C56-727E76B14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323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E9319-83A4-46B7-BE2F-A6B50A91E88D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1922D-EDE1-4828-8C56-727E76B14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399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E9319-83A4-46B7-BE2F-A6B50A91E88D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1922D-EDE1-4828-8C56-727E76B14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1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E9319-83A4-46B7-BE2F-A6B50A91E88D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1922D-EDE1-4828-8C56-727E76B14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462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E9319-83A4-46B7-BE2F-A6B50A91E88D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1922D-EDE1-4828-8C56-727E76B14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650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E9319-83A4-46B7-BE2F-A6B50A91E88D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1922D-EDE1-4828-8C56-727E76B14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875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E9319-83A4-46B7-BE2F-A6B50A91E88D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1922D-EDE1-4828-8C56-727E76B14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312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E9319-83A4-46B7-BE2F-A6B50A91E88D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1922D-EDE1-4828-8C56-727E76B14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4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E9319-83A4-46B7-BE2F-A6B50A91E88D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1922D-EDE1-4828-8C56-727E76B14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215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E9319-83A4-46B7-BE2F-A6B50A91E88D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1922D-EDE1-4828-8C56-727E76B14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628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ostat.ge/" TargetMode="External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ostat.ge/" TargetMode="External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ublication/348781610_sakartvelos_sakhelmtsipo_valis_zrdis_problema_COVID-19-is_pandemiit_gamotsveuli_ekonomikuri_krizisis_pirobebshi" TargetMode="External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project-syndicate.org/commentary/limits-macroeconomic-tools-coronavirus-pandemic-by-barry-eichengreen-2020-03?utm_source=Project+Syndicate+Newsletter&amp;utm_campaign=cba7e1c6a1-sunday_newsletter_15_03_2020&amp;utm_medium=email&amp;utm_term=0_73bad5b7d8-cba7e1c6a1-93567601&amp;mc_cid=cba7e1c6a1&amp;mc_eid=e9fb6cbcc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t.lk/columns/Coronomics-%E2%80%93-Plan-your-eggs-and-the-basket-/4-695109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ublication/348781610_sakartvelos_sakhelmtsipo_valis_zrdis_problema_COVID-19-is_pandemiit_gamotsveuli_ekonomikuri_krizisis_pirobebshi" TargetMode="Externa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admin.tbccapital.ge/uploads/files/files_d2572184_May15,2020-COVID-19ImpactonGeorgianEconomy.pdf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ostat.ge/" TargetMode="External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ostat.g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62542" y="769544"/>
            <a:ext cx="94880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</a:rPr>
              <a:t>COVID-19 </a:t>
            </a:r>
            <a:r>
              <a:rPr lang="ka-GE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</a:rPr>
              <a:t>და ქალაქების ეკონომიკური განვითარების კონტექსტი</a:t>
            </a:r>
            <a:endParaRPr lang="en-US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anose="010A0502050306030303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7223" y="3331676"/>
            <a:ext cx="6575833" cy="3141552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790" y="204172"/>
            <a:ext cx="1897179" cy="23310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2282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599" y="841971"/>
            <a:ext cx="10583500" cy="52329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51850" y="190123"/>
            <a:ext cx="11009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400" b="1" dirty="0" smtClean="0">
                <a:latin typeface="Sylfaen" panose="010A0502050306030303" pitchFamily="18" charset="0"/>
              </a:rPr>
              <a:t>ეკონომიკური ზრდის შეფასება 2019-2020 წლებში</a:t>
            </a:r>
            <a:endParaRPr lang="en-US" sz="2400" b="1" dirty="0">
              <a:latin typeface="Sylfaen" panose="010A050205030603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8599" y="6265058"/>
            <a:ext cx="369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b="1" dirty="0"/>
              <a:t>წყარო:</a:t>
            </a:r>
            <a:r>
              <a:rPr lang="ka-GE" dirty="0"/>
              <a:t> </a:t>
            </a:r>
            <a:r>
              <a:rPr lang="en-US" dirty="0" smtClean="0">
                <a:latin typeface="Sylfaen" panose="010A0502050306030303" pitchFamily="18" charset="0"/>
                <a:hlinkClick r:id="rId3"/>
              </a:rPr>
              <a:t>www.geostat.ge</a:t>
            </a:r>
            <a:endParaRPr lang="en-US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354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241" y="307818"/>
            <a:ext cx="10746462" cy="588475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660904" y="6192570"/>
            <a:ext cx="369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b="1" dirty="0"/>
              <a:t>წყარო:</a:t>
            </a:r>
            <a:r>
              <a:rPr lang="ka-GE" dirty="0"/>
              <a:t> </a:t>
            </a:r>
            <a:r>
              <a:rPr lang="en-US" dirty="0" smtClean="0">
                <a:latin typeface="Sylfaen" panose="010A0502050306030303" pitchFamily="18" charset="0"/>
                <a:hlinkClick r:id="rId3"/>
              </a:rPr>
              <a:t>www.geostat.ge</a:t>
            </a:r>
            <a:endParaRPr lang="en-US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728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948467"/>
              </p:ext>
            </p:extLst>
          </p:nvPr>
        </p:nvGraphicFramePr>
        <p:xfrm>
          <a:off x="783123" y="864605"/>
          <a:ext cx="10185149" cy="49684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90214"/>
                <a:gridCol w="1541987"/>
                <a:gridCol w="1541987"/>
                <a:gridCol w="2410961"/>
              </a:tblGrid>
              <a:tr h="9084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მაჩვენებელი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2019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2020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ზრდა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/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კლება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5251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საგარეო სავაჭრო ბრუნვა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13315.4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11373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-1942.4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777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საქონლის რეგისტრირებული ექსპორტი (FOB)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3798.4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3342.1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-456.3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068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საქონლის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რეგისტრირებული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იმპორტი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(CIF)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9516.9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8030.9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-1486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061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ექსპორტი რეექსპორტის გარეშე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2324.5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2406.9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82.4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699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ექსპორტის წილი სავაჭრო ბრუნვაში, %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28.5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29.4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76126" y="235390"/>
            <a:ext cx="8999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400" b="1" dirty="0" smtClean="0">
                <a:latin typeface="Sylfaen" panose="010A0502050306030303" pitchFamily="18" charset="0"/>
              </a:rPr>
              <a:t>საგარეო ვაჭრობის მაჩვენებლები</a:t>
            </a:r>
            <a:endParaRPr lang="en-US" sz="2400" b="1" dirty="0">
              <a:latin typeface="Sylfaen" panose="010A050205030603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3330" y="6029607"/>
            <a:ext cx="1028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b="1" dirty="0"/>
              <a:t>წყარო:</a:t>
            </a:r>
            <a:r>
              <a:rPr lang="ka-GE" dirty="0"/>
              <a:t> </a:t>
            </a:r>
            <a:r>
              <a:rPr lang="ka-GE" dirty="0" smtClean="0"/>
              <a:t>შედგენილია ავტორის მიერ სტატისტიკის სახელმწიფო სამსახურის მასალების მიხედვით</a:t>
            </a:r>
            <a:endParaRPr lang="en-US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338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71"/>
          <a:stretch/>
        </p:blipFill>
        <p:spPr>
          <a:xfrm>
            <a:off x="751438" y="1059255"/>
            <a:ext cx="10719303" cy="537775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430448" y="389299"/>
            <a:ext cx="9587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400" b="1" dirty="0" smtClean="0"/>
              <a:t>ინვესტიციების დინამიკა საქართველოში 2013-2020 წლებში (მლნ.$)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211727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9544" y="162962"/>
            <a:ext cx="107193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400" b="1" dirty="0" smtClean="0"/>
              <a:t>საქართველოს სახელმწიფო, მთავრობის საშინაო და საგარეო ვალების ნაშთების მოცულობა (მლრდ.ლარი) და მათი შეფარდება </a:t>
            </a:r>
            <a:r>
              <a:rPr lang="en-US" sz="2400" b="1" dirty="0" smtClean="0"/>
              <a:t>GDP-</a:t>
            </a:r>
            <a:r>
              <a:rPr lang="ka-GE" sz="2400" b="1" dirty="0" smtClean="0"/>
              <a:t>თან (%)</a:t>
            </a:r>
            <a:endParaRPr lang="en-US" sz="24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697" y="1202190"/>
            <a:ext cx="10782677" cy="435663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6993" y="5639564"/>
            <a:ext cx="1138926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b="1" dirty="0" smtClean="0"/>
              <a:t>წყარო</a:t>
            </a:r>
            <a:r>
              <a:rPr lang="ka-GE" dirty="0" smtClean="0"/>
              <a:t>: </a:t>
            </a:r>
            <a:r>
              <a:rPr lang="ka-GE" sz="1400" dirty="0" smtClean="0">
                <a:latin typeface="Sylfaen" panose="010A0502050306030303" pitchFamily="18" charset="0"/>
              </a:rPr>
              <a:t>პაპავა ვ. და ვ.ჭარაია () „საქართველოს სახელმწიფო ვალის ზრდის პრობლემა </a:t>
            </a:r>
            <a:r>
              <a:rPr lang="en-US" sz="1400" dirty="0" smtClean="0">
                <a:latin typeface="Sylfaen" panose="010A0502050306030303" pitchFamily="18" charset="0"/>
              </a:rPr>
              <a:t>COVID-19 </a:t>
            </a:r>
            <a:r>
              <a:rPr lang="ka-GE" sz="1400" dirty="0" smtClean="0">
                <a:latin typeface="Sylfaen" panose="010A0502050306030303" pitchFamily="18" charset="0"/>
              </a:rPr>
              <a:t>პანდემიით გამოწვეული ეკონომიკური კრიზისის პირობებში“. გვ. 8.</a:t>
            </a:r>
            <a:r>
              <a:rPr lang="en-US" sz="1400" dirty="0" smtClean="0">
                <a:latin typeface="Sylfaen" panose="010A0502050306030303" pitchFamily="18" charset="0"/>
              </a:rPr>
              <a:t> </a:t>
            </a:r>
            <a:r>
              <a:rPr lang="en-US" sz="1400" dirty="0">
                <a:latin typeface="Sylfaen" panose="010A0502050306030303" pitchFamily="18" charset="0"/>
                <a:hlinkClick r:id="rId3"/>
              </a:rPr>
              <a:t>https://</a:t>
            </a:r>
            <a:r>
              <a:rPr lang="en-US" sz="1400" dirty="0" smtClean="0">
                <a:latin typeface="Sylfaen" panose="010A0502050306030303" pitchFamily="18" charset="0"/>
                <a:hlinkClick r:id="rId3"/>
              </a:rPr>
              <a:t>www.researchgate.net/publication/348781610_sakartvelos_sakhelmtsipo_valis_zrdis_problema_COVID-19-is_pandemiit_gamotsveuli_ekonomikuri_krizisis_pirobebshi</a:t>
            </a:r>
            <a:r>
              <a:rPr lang="en-US" sz="1400" dirty="0" smtClean="0">
                <a:latin typeface="Sylfaen" panose="010A0502050306030303" pitchFamily="18" charset="0"/>
              </a:rPr>
              <a:t> </a:t>
            </a:r>
            <a:endParaRPr lang="en-US" sz="14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354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5389" y="99587"/>
            <a:ext cx="1144358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3200" b="1" dirty="0" smtClean="0">
                <a:solidFill>
                  <a:srgbClr val="FF0000"/>
                </a:solidFill>
              </a:rPr>
              <a:t>რა მივიღეთ?</a:t>
            </a:r>
          </a:p>
          <a:p>
            <a:endParaRPr lang="ka-GE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 err="1" smtClean="0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პირდაპირი</a:t>
            </a:r>
            <a:r>
              <a:rPr lang="en-US" sz="2400" dirty="0" smtClean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უცხოური</a:t>
            </a:r>
            <a:r>
              <a:rPr lang="en-US" sz="2400" dirty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ინვესტიციების</a:t>
            </a:r>
            <a:r>
              <a:rPr lang="ka-GE" sz="2400" dirty="0">
                <a:ea typeface="Calibri" panose="020F0502020204030204" pitchFamily="34" charset="0"/>
                <a:cs typeface="Sylfaen" panose="010A0502050306030303" pitchFamily="18" charset="0"/>
              </a:rPr>
              <a:t> (პუი)</a:t>
            </a:r>
            <a:r>
              <a:rPr lang="ka-GE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მოცულობამ</a:t>
            </a:r>
            <a:r>
              <a:rPr lang="en-US" sz="2400" dirty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2020 </a:t>
            </a:r>
            <a:r>
              <a:rPr lang="en-US" sz="2400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წელს</a:t>
            </a:r>
            <a:r>
              <a:rPr lang="en-US" sz="2400" dirty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616.9 </a:t>
            </a:r>
            <a:r>
              <a:rPr lang="en-US" sz="2400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მლნ</a:t>
            </a:r>
            <a:r>
              <a:rPr lang="en-US" sz="2400" dirty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აშშ</a:t>
            </a:r>
            <a:r>
              <a:rPr lang="en-US" sz="2400" dirty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დოლარი</a:t>
            </a:r>
            <a:r>
              <a:rPr lang="en-US" sz="2400" dirty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შეადგინა</a:t>
            </a:r>
            <a:r>
              <a:rPr lang="en-US" sz="2400" dirty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რაც</a:t>
            </a:r>
            <a:r>
              <a:rPr lang="en-US" sz="2400" dirty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52.9</a:t>
            </a:r>
            <a:r>
              <a:rPr lang="ka-GE" sz="2400" dirty="0">
                <a:ea typeface="Calibri" panose="020F0502020204030204" pitchFamily="34" charset="0"/>
                <a:cs typeface="Times New Roman" panose="02020603050405020304" pitchFamily="18" charset="0"/>
              </a:rPr>
              <a:t>%-</a:t>
            </a:r>
            <a:r>
              <a:rPr lang="en-US" sz="2400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ით</a:t>
            </a:r>
            <a:r>
              <a:rPr lang="ka-GE" sz="2400" dirty="0">
                <a:ea typeface="Calibri" panose="020F0502020204030204" pitchFamily="34" charset="0"/>
                <a:cs typeface="Sylfaen" panose="010A0502050306030303" pitchFamily="18" charset="0"/>
              </a:rPr>
              <a:t> </a:t>
            </a:r>
            <a:r>
              <a:rPr lang="en-US" sz="2400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ნაკლებია</a:t>
            </a:r>
            <a:r>
              <a:rPr lang="en-US" sz="2400" dirty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2019 </a:t>
            </a:r>
            <a:r>
              <a:rPr lang="en-US" sz="2400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წლის</a:t>
            </a:r>
            <a:r>
              <a:rPr lang="en-US" sz="2400" dirty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დაზუსტებულ</a:t>
            </a:r>
            <a:r>
              <a:rPr lang="en-US" sz="2400" dirty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მონაცემებზე</a:t>
            </a:r>
            <a:r>
              <a:rPr lang="ka-GE" sz="2400" dirty="0" smtClean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ka-GE" sz="2400" dirty="0" smtClean="0"/>
              <a:t> </a:t>
            </a:r>
            <a:r>
              <a:rPr lang="ka-GE" sz="2400" dirty="0"/>
              <a:t>2020 წლის მეოთხე კვარტალში საქართველოს მთლიანი საგარეო ვალი 640.1 მლნ აშშ დოლარით </a:t>
            </a:r>
            <a:r>
              <a:rPr lang="ka-GE" sz="2400" dirty="0" smtClean="0"/>
              <a:t>გაიზარდა;</a:t>
            </a:r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ka-GE" sz="2400" dirty="0" smtClean="0"/>
              <a:t> </a:t>
            </a:r>
            <a:r>
              <a:rPr lang="ka-GE" sz="2400" dirty="0"/>
              <a:t>ბოლო 15 წელიწადში ეს არის პუი-ს ყველაზე დაბალი </a:t>
            </a:r>
            <a:r>
              <a:rPr lang="ka-GE" sz="2400" dirty="0" smtClean="0"/>
              <a:t>მაჩვენებელი;</a:t>
            </a:r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ka-GE" sz="2400" dirty="0" smtClean="0"/>
              <a:t> </a:t>
            </a:r>
            <a:r>
              <a:rPr lang="ka-GE" sz="2400" dirty="0"/>
              <a:t>რეალური მშპ 2019 წელთან შედარებით 6,9%-ით შემცირდა. მოსახლეობის ერთ სულზე გაანგარიშებით იგი 422$</a:t>
            </a:r>
            <a:r>
              <a:rPr lang="en-US" sz="2400" dirty="0"/>
              <a:t>-</a:t>
            </a:r>
            <a:r>
              <a:rPr lang="ka-GE" sz="2400" dirty="0"/>
              <a:t>ით შემცირდა და 4274 $-ს </a:t>
            </a:r>
            <a:r>
              <a:rPr lang="ka-GE" sz="2400" dirty="0" smtClean="0"/>
              <a:t>გაუტოლდა;</a:t>
            </a:r>
          </a:p>
          <a:p>
            <a:endParaRPr lang="ka-GE" sz="24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ka-GE" sz="2400" dirty="0"/>
              <a:t> 2019 წელს რეალურმა მშპ-მა შეადგინა 16,2 მლრდ. დოლარი, ხოლო 2020 წელს - 15,9 მლრდ. დოლარი (2017 წელს მშპ-ის მაჩვენებელი იყო 16,2 მლრდ. დოლარი, 2018 წელს კი 17,6 მლრდ. დოლარი)</a:t>
            </a:r>
            <a:r>
              <a:rPr lang="ka-GE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6628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29214" y="126749"/>
            <a:ext cx="104929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200" b="1" dirty="0" smtClean="0"/>
              <a:t>პირდაპირი უცხოური ინვესტიციები საქართველოს ქ.თბილისში, აჭარის არ-ში და იმერეთში 2019-2020 წლებში (ათასი $)</a:t>
            </a:r>
            <a:endParaRPr lang="en-US" sz="2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33330" y="6029607"/>
            <a:ext cx="1028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b="1" dirty="0"/>
              <a:t>წყარო:</a:t>
            </a:r>
            <a:r>
              <a:rPr lang="ka-GE" dirty="0"/>
              <a:t> </a:t>
            </a:r>
            <a:r>
              <a:rPr lang="ka-GE" dirty="0" smtClean="0"/>
              <a:t>შედგენილია ავტორის მიერ სტატისტიკის სახელმწიფო სამსახურის მასალების მიხედვით</a:t>
            </a:r>
            <a:endParaRPr lang="en-US" dirty="0">
              <a:latin typeface="Sylfaen" panose="010A0502050306030303" pitchFamily="18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5273002"/>
              </p:ext>
            </p:extLst>
          </p:nvPr>
        </p:nvGraphicFramePr>
        <p:xfrm>
          <a:off x="941560" y="896190"/>
          <a:ext cx="10302843" cy="5051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8802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67754" y="172064"/>
            <a:ext cx="7906693" cy="863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lnSpc>
                <a:spcPct val="106000"/>
              </a:lnSpc>
              <a:spcAft>
                <a:spcPts val="0"/>
              </a:spcAft>
            </a:pPr>
            <a:r>
              <a:rPr lang="ka-GE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ქალაქების </a:t>
            </a:r>
            <a:r>
              <a:rPr lang="ru-RU" sz="2400" b="1" dirty="0" smtClean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COVID-19</a:t>
            </a:r>
            <a:r>
              <a:rPr lang="ka-GE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-ის კრიზისთან </a:t>
            </a:r>
            <a:r>
              <a:rPr lang="ka-GE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ზოგიერთი ღონისძიებების </a:t>
            </a:r>
            <a:r>
              <a:rPr lang="ka-GE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აუცილებლობა: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42796" y="1325254"/>
            <a:ext cx="11090495" cy="483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lfaen" panose="010A0502050306030303" pitchFamily="18" charset="0"/>
              <a:buChar char="-"/>
            </a:pPr>
            <a:r>
              <a:rPr lang="ka-GE" sz="2400" dirty="0">
                <a:ea typeface="Calibri" panose="020F0502020204030204" pitchFamily="34" charset="0"/>
                <a:cs typeface="Times New Roman" panose="02020603050405020304" pitchFamily="18" charset="0"/>
              </a:rPr>
              <a:t>კომუნიკაცია მოსახლეობასთან და მისი ინფორმირება</a:t>
            </a:r>
            <a:r>
              <a:rPr lang="ka-GE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lfaen" panose="010A0502050306030303" pitchFamily="18" charset="0"/>
              <a:buChar char="-"/>
            </a:pP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lfaen" panose="010A0502050306030303" pitchFamily="18" charset="0"/>
              <a:buChar char="-"/>
            </a:pPr>
            <a:r>
              <a:rPr lang="ka-GE" sz="2400" dirty="0">
                <a:ea typeface="Calibri" panose="020F0502020204030204" pitchFamily="34" charset="0"/>
                <a:cs typeface="Times New Roman" panose="02020603050405020304" pitchFamily="18" charset="0"/>
              </a:rPr>
              <a:t>სამუშაო ადგილას და სამუშაო ადგილამდე მისვლის სქემების არსებობა</a:t>
            </a:r>
            <a:r>
              <a:rPr lang="ka-GE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lfaen" panose="010A0502050306030303" pitchFamily="18" charset="0"/>
              <a:buChar char="-"/>
            </a:pPr>
            <a:r>
              <a:rPr lang="ka-GE" sz="2400" dirty="0">
                <a:ea typeface="Calibri" panose="020F0502020204030204" pitchFamily="34" charset="0"/>
                <a:cs typeface="Times New Roman" panose="02020603050405020304" pitchFamily="18" charset="0"/>
              </a:rPr>
              <a:t>სოციალური დისტანცია და შეზღუდვები</a:t>
            </a:r>
            <a:r>
              <a:rPr lang="ka-GE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lfaen" panose="010A0502050306030303" pitchFamily="18" charset="0"/>
              <a:buChar char="-"/>
            </a:pP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lfaen" panose="010A0502050306030303" pitchFamily="18" charset="0"/>
              <a:buChar char="-"/>
            </a:pPr>
            <a:r>
              <a:rPr lang="ka-GE" sz="2400" dirty="0">
                <a:ea typeface="Calibri" panose="020F0502020204030204" pitchFamily="34" charset="0"/>
                <a:cs typeface="Times New Roman" panose="02020603050405020304" pitchFamily="18" charset="0"/>
              </a:rPr>
              <a:t>მიზნობრივი ძალისხმევა დაუცველი ჯგუფებისათვის</a:t>
            </a:r>
            <a:r>
              <a:rPr lang="ka-GE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lfaen" panose="010A0502050306030303" pitchFamily="18" charset="0"/>
              <a:buChar char="-"/>
            </a:pP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lfaen" panose="010A0502050306030303" pitchFamily="18" charset="0"/>
              <a:buChar char="-"/>
            </a:pPr>
            <a:r>
              <a:rPr lang="ka-GE" sz="2400" dirty="0">
                <a:ea typeface="Calibri" panose="020F0502020204030204" pitchFamily="34" charset="0"/>
                <a:cs typeface="Times New Roman" panose="02020603050405020304" pitchFamily="18" charset="0"/>
              </a:rPr>
              <a:t>ადგილობრივი მომსახურებების მიწოდება, განსაკუთრებით წყლის მიწოდება და ნარჩენების </a:t>
            </a:r>
            <a:r>
              <a:rPr lang="ka-GE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გატანა;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lfaen" panose="010A0502050306030303" pitchFamily="18" charset="0"/>
              <a:buChar char="-"/>
            </a:pPr>
            <a:endParaRPr lang="ka-GE" sz="24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lfaen" panose="010A0502050306030303" pitchFamily="18" charset="0"/>
              <a:buChar char="-"/>
            </a:pPr>
            <a:r>
              <a:rPr lang="ka-GE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ბიზნესის </a:t>
            </a:r>
            <a:r>
              <a:rPr lang="ka-GE" sz="2400" dirty="0">
                <a:ea typeface="Calibri" panose="020F0502020204030204" pitchFamily="34" charset="0"/>
                <a:cs typeface="Times New Roman" panose="02020603050405020304" pitchFamily="18" charset="0"/>
              </a:rPr>
              <a:t>მხარდაჭერა და ეკონომიკის აღდგენის აუცილებლობა.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807783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6994" y="253497"/>
            <a:ext cx="11343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400" b="1" dirty="0" smtClean="0">
                <a:solidFill>
                  <a:srgbClr val="0070C0"/>
                </a:solidFill>
              </a:rPr>
              <a:t>ტერიტორიული ერთეულები და COVID-19-ით გამოწვეული სირთულეები: უცხოური გამოცდილება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2138" y="1084494"/>
            <a:ext cx="1004029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2000" b="1" dirty="0"/>
              <a:t>ავსტრიაში</a:t>
            </a:r>
            <a:r>
              <a:rPr lang="ka-GE" sz="2000" dirty="0"/>
              <a:t> COVID-19-მა ძლიერი ნეგატიური ზეგავლენა მოახდინა ტერიტორიული ერთეულების ბიუჯეტების საგადასახადო შემოსავლების შემცირებაზე (7–12%-ით). </a:t>
            </a:r>
            <a:r>
              <a:rPr lang="ka-GE" sz="2000" dirty="0" smtClean="0"/>
              <a:t>მუნიციპალურ </a:t>
            </a:r>
            <a:r>
              <a:rPr lang="ka-GE" sz="2000" dirty="0"/>
              <a:t>დონეზე კრიზისი 2 მლრდ ევროს დამატებით დანახარჯებს მოითხოვს. </a:t>
            </a:r>
            <a:endParaRPr lang="ka-GE" sz="2000" dirty="0" smtClean="0"/>
          </a:p>
          <a:p>
            <a:endParaRPr lang="ka-GE" sz="2000" dirty="0" smtClean="0"/>
          </a:p>
          <a:p>
            <a:r>
              <a:rPr lang="ka-GE" sz="2000" b="1" dirty="0" smtClean="0"/>
              <a:t>გერმანიაში</a:t>
            </a:r>
            <a:r>
              <a:rPr lang="ka-GE" sz="2000" dirty="0" smtClean="0"/>
              <a:t> </a:t>
            </a:r>
            <a:r>
              <a:rPr lang="ka-GE" sz="2000" dirty="0"/>
              <a:t>მიწებისათვის საგადასახადო შემოსავლების დანაკარგების პროგნოზი </a:t>
            </a:r>
            <a:r>
              <a:rPr lang="ka-GE" sz="2000" dirty="0" smtClean="0"/>
              <a:t>შეადგენდა </a:t>
            </a:r>
            <a:r>
              <a:rPr lang="ka-GE" sz="2000" dirty="0"/>
              <a:t>11%-ს, ხოლო მუნიციპალიტეტებისათვის 15%-ს. მუნიციპალიტეტების შემოსავლებსა და ხარჯებს შორის წარმოშობილი დეფიციტი 2021 წელს 10 მლრდ. ევროს შეადგენს. </a:t>
            </a:r>
            <a:endParaRPr lang="ka-GE" sz="2000" dirty="0" smtClean="0"/>
          </a:p>
          <a:p>
            <a:endParaRPr lang="en-US" sz="2000" dirty="0"/>
          </a:p>
          <a:p>
            <a:r>
              <a:rPr lang="ka-GE" sz="2000" b="1" dirty="0"/>
              <a:t>შვეიცარიაში</a:t>
            </a:r>
            <a:r>
              <a:rPr lang="ka-GE" sz="2000" dirty="0"/>
              <a:t> კანტონებისა და მუნიციპალიტეტების საგადასახადო შემოსავლები 2020 წელს შეიძლება 6-8%-ით შემცირდეს მსპ-ის არსებული პროგნოზის - 6,5%-ანი შემცირების პირობებში. </a:t>
            </a:r>
            <a:endParaRPr lang="ka-GE" sz="2000" dirty="0" smtClean="0"/>
          </a:p>
          <a:p>
            <a:endParaRPr lang="ka-GE" sz="2000" dirty="0" smtClean="0"/>
          </a:p>
          <a:p>
            <a:r>
              <a:rPr lang="ka-GE" sz="2000" b="1" dirty="0"/>
              <a:t>დიდ ბრიტანეთში</a:t>
            </a:r>
            <a:r>
              <a:rPr lang="ka-GE" sz="2000" dirty="0"/>
              <a:t> ადგილობრივი საბჭოების დანახარჯები 7,9%-ით გაიზარდა, 2020 წელს შემოსავლების 5,1%-ანი შემცირების პირობებში. </a:t>
            </a:r>
            <a:endParaRPr lang="en-US" sz="2000" dirty="0"/>
          </a:p>
        </p:txBody>
      </p:sp>
      <p:pic>
        <p:nvPicPr>
          <p:cNvPr id="4" name="Picture 2" descr="Картинки по запросу флаг германи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38645" y="2636655"/>
            <a:ext cx="1619106" cy="956217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4859" y="5301558"/>
            <a:ext cx="1619106" cy="9400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2431" y="1193136"/>
            <a:ext cx="1619106" cy="9615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5751" y="3863411"/>
            <a:ext cx="1237322" cy="120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5171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3208" y="941560"/>
            <a:ext cx="9895437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2000" b="1" dirty="0"/>
              <a:t>იტალიის</a:t>
            </a:r>
            <a:r>
              <a:rPr lang="ka-GE" sz="2000" dirty="0"/>
              <a:t> </a:t>
            </a:r>
            <a:r>
              <a:rPr lang="ka-GE" sz="2000" dirty="0" smtClean="0"/>
              <a:t>მუნიციპალიტეტების </a:t>
            </a:r>
            <a:r>
              <a:rPr lang="ka-GE" sz="2000" dirty="0"/>
              <a:t>შემოსავლების დანაკარგები </a:t>
            </a:r>
            <a:r>
              <a:rPr lang="ka-GE" sz="2000" dirty="0" smtClean="0"/>
              <a:t>5,6 </a:t>
            </a:r>
            <a:r>
              <a:rPr lang="ka-GE" sz="2000" dirty="0"/>
              <a:t>მლრდ. ევროს მიაღწევს. რეგიონული მთავრობების ხარჯების დიდი ნაწილი (საშუალოდ 85%) ჯანდაცვაზე მოდის, რომელიც ახლო მომავალში გაიზრდება. </a:t>
            </a:r>
            <a:endParaRPr lang="ka-GE" sz="2000" dirty="0" smtClean="0"/>
          </a:p>
          <a:p>
            <a:endParaRPr lang="ka-GE" sz="2000" b="1" dirty="0" smtClean="0"/>
          </a:p>
          <a:p>
            <a:r>
              <a:rPr lang="ka-GE" sz="2000" b="1" dirty="0" smtClean="0"/>
              <a:t>საფრანგეთში</a:t>
            </a:r>
            <a:r>
              <a:rPr lang="ka-GE" sz="2000" dirty="0" smtClean="0"/>
              <a:t> </a:t>
            </a:r>
            <a:r>
              <a:rPr lang="ka-GE" sz="2000" dirty="0"/>
              <a:t>ხელისუფლების სუბეროვნული ორგანოების დანაკარგებმა 2020 წლის ივლისის ბოლოს 5 მლრდ. ევრო, ხოლო დამატებითმა დანახარჯებმა  2,2 მლრდ. ევრო შეადგინა. შემოსავლებიდან ყველაზე მეტად - 70%-ით შემცირდება საგადასახადო შემოსავალი. ყველაზე მეტი დანაკარგები მუნიციპალიტეტებზე მოდის (46%), ოდნავ მცირე (36%) დეპარტამენტებზე, ხოლო რეგიონებისათვის პროგნოზი 18%-ია.</a:t>
            </a:r>
            <a:endParaRPr lang="en-US" sz="2000" dirty="0"/>
          </a:p>
          <a:p>
            <a:endParaRPr lang="ka-GE" sz="2000" b="1" dirty="0" smtClean="0"/>
          </a:p>
          <a:p>
            <a:r>
              <a:rPr lang="ka-GE" sz="2000" b="1" dirty="0" smtClean="0"/>
              <a:t>კანადაში</a:t>
            </a:r>
            <a:r>
              <a:rPr lang="ka-GE" sz="2000" dirty="0" smtClean="0"/>
              <a:t> </a:t>
            </a:r>
            <a:r>
              <a:rPr lang="ka-GE" sz="2000" dirty="0"/>
              <a:t>2020 წლის სამ კვარტალში მუნიციპალიტეტებმა 10-15 მლრდ.კანადური დოლარის შემოსავლები დაკარგეს. ამას ემატება გაუთვალისწინებელი ხარჯები, მ.შ. საზოგადოებრივი უსაფრთხოება და დაზარალებულთა მხარდაჭერა. </a:t>
            </a:r>
            <a:endParaRPr lang="en-US" sz="2000" dirty="0"/>
          </a:p>
          <a:p>
            <a:endParaRPr lang="en-US" dirty="0"/>
          </a:p>
        </p:txBody>
      </p:sp>
      <p:pic>
        <p:nvPicPr>
          <p:cNvPr id="3" name="Picture 2" descr="Картинки по запросу флаг Канад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43698" y="4370664"/>
            <a:ext cx="1696000" cy="925613"/>
          </a:xfrm>
          <a:prstGeom prst="rect">
            <a:avLst/>
          </a:prstGeom>
          <a:noFill/>
        </p:spPr>
      </p:pic>
      <p:pic>
        <p:nvPicPr>
          <p:cNvPr id="4" name="Picture 2" descr="C:\Users\user\Desktop\800px-Flag_of_France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75684" y="2580239"/>
            <a:ext cx="1759604" cy="1146604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2309" y="941560"/>
            <a:ext cx="1822978" cy="1068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023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0368" y="262550"/>
            <a:ext cx="10990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800" b="1" dirty="0" smtClean="0">
                <a:solidFill>
                  <a:srgbClr val="0070C0"/>
                </a:solidFill>
                <a:latin typeface="Sylfaen" panose="010A0502050306030303" pitchFamily="18" charset="0"/>
              </a:rPr>
              <a:t>პანიკური ფაქტები </a:t>
            </a:r>
            <a:r>
              <a:rPr lang="ka-GE" sz="2800" b="1" dirty="0" smtClean="0">
                <a:solidFill>
                  <a:srgbClr val="0070C0"/>
                </a:solidFill>
              </a:rPr>
              <a:t>და</a:t>
            </a:r>
            <a:r>
              <a:rPr lang="ka-GE" sz="2800" b="1" dirty="0" smtClean="0">
                <a:solidFill>
                  <a:srgbClr val="0070C0"/>
                </a:solidFill>
                <a:latin typeface="Sylfaen" panose="010A0502050306030303" pitchFamily="18" charset="0"/>
              </a:rPr>
              <a:t> </a:t>
            </a:r>
            <a:r>
              <a:rPr lang="ka-GE" sz="2800" b="1" dirty="0" smtClean="0">
                <a:solidFill>
                  <a:srgbClr val="0070C0"/>
                </a:solidFill>
              </a:rPr>
              <a:t>სტატისტიკა </a:t>
            </a:r>
            <a:endParaRPr lang="en-US" sz="2800" b="1" dirty="0">
              <a:solidFill>
                <a:srgbClr val="0070C0"/>
              </a:solidFill>
              <a:latin typeface="Sylfaen" panose="010A050205030603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0985" y="887241"/>
            <a:ext cx="1128967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ka-GE" sz="2400" dirty="0" smtClean="0"/>
              <a:t> კორონავირუსის წინააღმდეგ ბრძოლაში 3-ჯერ </a:t>
            </a:r>
            <a:r>
              <a:rPr lang="ka-GE" sz="2400" dirty="0"/>
              <a:t>მეტი სახელმწიფო მონაწილეობს, ვიდრე მეორე მსოფლიო </a:t>
            </a:r>
            <a:r>
              <a:rPr lang="ka-GE" sz="2400" dirty="0" smtClean="0"/>
              <a:t>ომში;</a:t>
            </a:r>
          </a:p>
          <a:p>
            <a:endParaRPr lang="ka-GE" sz="24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ka-GE" sz="2400" dirty="0" smtClean="0"/>
              <a:t> 2020 წლის პირველი </a:t>
            </a:r>
            <a:r>
              <a:rPr lang="ka-GE" sz="2400" dirty="0"/>
              <a:t>კვარტლის ბოლოს მსოფლიოში საჰაერო ტრანსპორტის მგზავრთა რაოდენობა თითქმის 8-ჯერ </a:t>
            </a:r>
            <a:r>
              <a:rPr lang="ka-GE" sz="2400" dirty="0" smtClean="0"/>
              <a:t>შემცირდა;</a:t>
            </a:r>
          </a:p>
          <a:p>
            <a:endParaRPr lang="ka-GE" sz="24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ka-GE" sz="2400" dirty="0"/>
              <a:t> 2020 წლის 30 მარტისთვის სხვადასხვა სიმკაცრის კარანტინში აღმოჩნდა 3,8 მლრდ. კაცი, ანუ მსოფლიოს მოსახლეობის 40%-ზე </a:t>
            </a:r>
            <a:r>
              <a:rPr lang="ka-GE" sz="2400" dirty="0" smtClean="0"/>
              <a:t>მეტი;</a:t>
            </a:r>
          </a:p>
          <a:p>
            <a:endParaRPr lang="ka-GE" sz="24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ka-GE" sz="2400" dirty="0"/>
              <a:t> საერთაშორისო სავალუტო ფონდის ექსპერტთა მონაცემებით, კორონავირუსით გამოწვეული გლობალური მსპ-ის დანაკარგები უახლოეს ხუთ წელიწადში 28 ტრილიონ დოლარს </a:t>
            </a:r>
            <a:r>
              <a:rPr lang="ka-GE" sz="2400" dirty="0" smtClean="0"/>
              <a:t>მიაღწევს;</a:t>
            </a:r>
          </a:p>
          <a:p>
            <a:endParaRPr lang="ka-GE" sz="24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ka-GE" sz="2400" dirty="0"/>
              <a:t> 2020 წლის სექტემბრის მდგომარეობით, 80-მა სახელმწიფომ 280 მილიარდი დოლარის მხარდაჭერა მიიღო.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426222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6460" y="606582"/>
            <a:ext cx="979585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a-GE" sz="2200" b="1" dirty="0"/>
              <a:t>ფინეთში</a:t>
            </a:r>
            <a:r>
              <a:rPr lang="ka-GE" sz="2200" dirty="0"/>
              <a:t> COVID-19-ით მუნიციპალიტეტებისათვის მიყენებული ზარალი ფინანსთა სამინისტრომ 1,6-2 მლრდ. ევროს ფარგლებში შეაფასა. </a:t>
            </a:r>
            <a:r>
              <a:rPr lang="ka-GE" sz="2200" dirty="0" smtClean="0"/>
              <a:t>2021 </a:t>
            </a:r>
            <a:r>
              <a:rPr lang="ka-GE" sz="2200" dirty="0"/>
              <a:t>წელს დანაკარგები 1,7 მლრდ. ევროს მიაღწევს. ცენტრალური ხელისუფლებიდან მუნიციპალიტეტებზე მხარდაჭერა 2020 წელს 2 მლრდ. ევროს, ხოლო 2021 წელს 0,9  მლრდ. ევროს შეადგენს</a:t>
            </a:r>
            <a:r>
              <a:rPr lang="ka-GE" sz="2200" dirty="0" smtClean="0"/>
              <a:t>.</a:t>
            </a:r>
          </a:p>
          <a:p>
            <a:pPr algn="just"/>
            <a:endParaRPr lang="en-US" sz="2200" dirty="0"/>
          </a:p>
          <a:p>
            <a:pPr algn="just"/>
            <a:r>
              <a:rPr lang="ka-GE" sz="2200" b="1" dirty="0"/>
              <a:t>იაპონიაში</a:t>
            </a:r>
            <a:r>
              <a:rPr lang="ka-GE" sz="2200" dirty="0"/>
              <a:t> კორონავირუსის შესაკავებელი პრეფექტურების დანახარჯებმა 2020 წლის ივლისში 9,5 მლრდ. დოლარი შეადგინა, რამაც მნიშვნელოვნად შეამცირა პრეფექტურათა სარეზერვო ფონდები - 47-მა რეგიონმა გამოიყენა რეზერვების თითქმის 58%. </a:t>
            </a:r>
            <a:endParaRPr lang="ka-GE" sz="2200" dirty="0" smtClean="0"/>
          </a:p>
          <a:p>
            <a:pPr algn="just"/>
            <a:r>
              <a:rPr lang="ka-GE" sz="2200" dirty="0" smtClean="0"/>
              <a:t> </a:t>
            </a:r>
            <a:endParaRPr lang="en-US" sz="2200" dirty="0"/>
          </a:p>
          <a:p>
            <a:pPr algn="just"/>
            <a:r>
              <a:rPr lang="ka-GE" sz="2200" b="1" dirty="0"/>
              <a:t>ისლანდიაში</a:t>
            </a:r>
            <a:r>
              <a:rPr lang="ka-GE" sz="2200" dirty="0"/>
              <a:t> COVID-19-ით გამოწვეული კრიზისის შედეგად მუნიციპალიტეტების ბიუჯეტების საერთო დეფიციტი 33 მლრდ. კრონას შეადგენს, რაც მათი შემოსავლების 8,5% და 2019 წლის მსპ-ის 1,1%-ია. </a:t>
            </a:r>
            <a:endParaRPr lang="en-US" sz="2200" dirty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2310" y="4407499"/>
            <a:ext cx="1828799" cy="103363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403" y="733194"/>
            <a:ext cx="1677706" cy="99601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3542" y="2346315"/>
            <a:ext cx="2446336" cy="162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4547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9711" y="217283"/>
            <a:ext cx="11461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400" b="1" dirty="0" smtClean="0">
                <a:solidFill>
                  <a:srgbClr val="0070C0"/>
                </a:solidFill>
              </a:rPr>
              <a:t>მსოფლიო ქალაქები კრიზისთან ბრძოლაში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9711" y="932507"/>
            <a:ext cx="1146168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ka-GE" sz="2200" b="1" dirty="0"/>
              <a:t>ქალაქი ბრაზილია (ბრაზილია) </a:t>
            </a:r>
            <a:r>
              <a:rPr lang="ka-GE" sz="2200" dirty="0"/>
              <a:t>აუცილებელ საქონელს და კვების პროდუქტს აწვდის დახურულ სკოლებსა და სოციალურ დაწესებულებებს. </a:t>
            </a:r>
            <a:r>
              <a:rPr lang="ka-GE" sz="2200" dirty="0" smtClean="0"/>
              <a:t>მოქმედებს </a:t>
            </a:r>
            <a:r>
              <a:rPr lang="ka-GE" sz="2200" dirty="0"/>
              <a:t>„ონლაინ ჩათი“. საქონლისა და მომსახურების ბრუნვიდან გადასახადი </a:t>
            </a:r>
            <a:r>
              <a:rPr lang="en-US" sz="2200" dirty="0"/>
              <a:t>(ICMS) </a:t>
            </a:r>
            <a:r>
              <a:rPr lang="ka-GE" sz="2200" dirty="0" smtClean="0"/>
              <a:t>შემცირებულია;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ka-GE" sz="22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ka-GE" sz="2200" dirty="0"/>
              <a:t> </a:t>
            </a:r>
            <a:r>
              <a:rPr lang="ka-GE" sz="2200" b="1" dirty="0" smtClean="0"/>
              <a:t>მადრიდის </a:t>
            </a:r>
            <a:r>
              <a:rPr lang="ka-GE" sz="2200" b="1" dirty="0"/>
              <a:t>(ესპანეთი</a:t>
            </a:r>
            <a:r>
              <a:rPr lang="ka-GE" sz="2200" dirty="0"/>
              <a:t>) საქალაქო საბჭომ დააწესა დაახლოებით 63 მლნ. ევროს საგადასახადო შეღავათები </a:t>
            </a:r>
            <a:r>
              <a:rPr lang="ka-GE" sz="2200" dirty="0" smtClean="0"/>
              <a:t>მთავარი </a:t>
            </a:r>
            <a:r>
              <a:rPr lang="ka-GE" sz="2200" dirty="0"/>
              <a:t>პირობაა, რომ ეს ობიექტები წლის ბოლომდე შეინარჩუნებენ სამუშაო </a:t>
            </a:r>
            <a:r>
              <a:rPr lang="ka-GE" sz="2200" dirty="0" smtClean="0"/>
              <a:t>ადგილებს;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ka-GE" sz="22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ka-GE" sz="2200" dirty="0"/>
              <a:t> </a:t>
            </a:r>
            <a:r>
              <a:rPr lang="ka-GE" sz="2200" b="1" dirty="0" smtClean="0"/>
              <a:t>ბილბაო</a:t>
            </a:r>
            <a:r>
              <a:rPr lang="ka-GE" sz="2200" dirty="0" smtClean="0"/>
              <a:t> </a:t>
            </a:r>
            <a:r>
              <a:rPr lang="ka-GE" sz="2200" dirty="0"/>
              <a:t>სთავაზობს მსბ-ს კონსულტაციებს და კონკრეტული მხარდაჭერის ღონისძიებებს, მ.შ. სასწრაფო კონსულტაციებს. ყველა საგადასახადო პროცედურები </a:t>
            </a:r>
            <a:r>
              <a:rPr lang="ka-GE" sz="2200" dirty="0" smtClean="0"/>
              <a:t>გადაავადეს;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ka-GE" sz="22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ka-GE" sz="2200" b="1" dirty="0" smtClean="0"/>
              <a:t>მილანში (იტალია) </a:t>
            </a:r>
            <a:r>
              <a:rPr lang="ka-GE" sz="2200" dirty="0" smtClean="0"/>
              <a:t>მარტის </a:t>
            </a:r>
            <a:r>
              <a:rPr lang="ka-GE" sz="2200" dirty="0"/>
              <a:t>მეორე ნახევრიდან </a:t>
            </a:r>
            <a:r>
              <a:rPr lang="ka-GE" sz="2200" dirty="0" smtClean="0"/>
              <a:t>3 </a:t>
            </a:r>
            <a:r>
              <a:rPr lang="ka-GE" sz="2200" dirty="0"/>
              <a:t>მლნ. ევროს მოცულობის ურთიერთდახმარების ფონდი შეიქმნა ყველაზე გაჭირვებულებისა და რისკის ქვეშ მყოფთათვის. შექმნის პირველ </a:t>
            </a:r>
            <a:r>
              <a:rPr lang="ka-GE" sz="2200" dirty="0" smtClean="0"/>
              <a:t>დღეს შემოწირულობებმა </a:t>
            </a:r>
            <a:r>
              <a:rPr lang="ka-GE" sz="2200" dirty="0"/>
              <a:t>800 ათასი ევრო შეადგინა.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045484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1192" y="443621"/>
            <a:ext cx="1142547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ka-GE" sz="2200" b="1" dirty="0"/>
              <a:t>მონრეალი (კანადა) </a:t>
            </a:r>
            <a:r>
              <a:rPr lang="ka-GE" sz="2200" dirty="0"/>
              <a:t>ფინანსურ მხარდაჭერას უხცადებს </a:t>
            </a:r>
            <a:r>
              <a:rPr lang="ka-GE" sz="2200" dirty="0" smtClean="0"/>
              <a:t>საწარმოებს, რის შესახებაც მიეწოდებათ „</a:t>
            </a:r>
            <a:r>
              <a:rPr lang="ka-GE" sz="2200" dirty="0"/>
              <a:t>ცხელი </a:t>
            </a:r>
            <a:r>
              <a:rPr lang="ka-GE" sz="2200" dirty="0" smtClean="0"/>
              <a:t>ხაზით“. ეს </a:t>
            </a:r>
            <a:r>
              <a:rPr lang="ka-GE" sz="2200" dirty="0"/>
              <a:t>ღონისძიებები ასევე მოიცავს მუნიციპალური გადასახადების გადავადებას, განსაკუთრებულ საფინანსო დახმარებას და </a:t>
            </a:r>
            <a:r>
              <a:rPr lang="ka-GE" sz="2200" dirty="0" smtClean="0"/>
              <a:t>სხვა;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ka-GE" sz="22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ka-GE" sz="2200" dirty="0"/>
              <a:t> </a:t>
            </a:r>
            <a:r>
              <a:rPr lang="ka-GE" sz="2200" b="1" dirty="0" smtClean="0"/>
              <a:t>ტოკიოში </a:t>
            </a:r>
            <a:r>
              <a:rPr lang="ka-GE" sz="2200" b="1" dirty="0"/>
              <a:t>(იაპონია) </a:t>
            </a:r>
            <a:r>
              <a:rPr lang="ka-GE" sz="2200" dirty="0"/>
              <a:t>მოახდინეს იმ დარგებში ფუნქციონირებადი </a:t>
            </a:r>
            <a:r>
              <a:rPr lang="ka-GE" sz="2200" dirty="0" smtClean="0"/>
              <a:t>მსბ-ის სუბსიდირება</a:t>
            </a:r>
            <a:r>
              <a:rPr lang="ka-GE" sz="2200" dirty="0"/>
              <a:t>, რომლებიც  წარმართავენ ტელელესამუშაოებს ან ახდენენ პროგრამულ უზრუნველყოფას ტელესამუშაოებისათვის. ქალაქმა კრიზისით დაზარალებული მსბ-თვის დაამუშავა დაკრედიტების პროგრამა და შეთავაზა მათ უფასო </a:t>
            </a:r>
            <a:r>
              <a:rPr lang="ka-GE" sz="2200" dirty="0" smtClean="0"/>
              <a:t>კონსულტაციები;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ka-GE" sz="22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ka-GE" sz="2200" b="1" dirty="0" smtClean="0"/>
              <a:t>იოკოჰამაში</a:t>
            </a:r>
            <a:r>
              <a:rPr lang="ka-GE" sz="2200" dirty="0" smtClean="0"/>
              <a:t> </a:t>
            </a:r>
            <a:r>
              <a:rPr lang="ka-GE" sz="2200" dirty="0"/>
              <a:t>შექმნილია სპეციალური საკონსალტინგო ოფისი მცირე და საშუალო </a:t>
            </a:r>
            <a:r>
              <a:rPr lang="ka-GE" sz="2200" dirty="0" smtClean="0"/>
              <a:t>საწარმოებისათვის;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ka-GE" sz="22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ka-GE" sz="2200" b="1" dirty="0" smtClean="0"/>
              <a:t>ნიუ-იორკის</a:t>
            </a:r>
            <a:r>
              <a:rPr lang="ka-GE" sz="2200" dirty="0" smtClean="0"/>
              <a:t> </a:t>
            </a:r>
            <a:r>
              <a:rPr lang="ka-GE" sz="2200" dirty="0"/>
              <a:t>ხელმძღვანელობამ მხარდაჭერა გამოხატა მსბ-ის მიმართ, მ.შ. უპროცენტო სესხებით. კომპანიებისათვის, სადაც 100 კაცამდეა დასაქმებული და შემოსავლები 25%-ით შეუმცირდათ, 75 ათას დოლარამდე სესხის დაფარვის ვადა 15-20 წლით გაუხანგრძლივდათ.</a:t>
            </a:r>
            <a:r>
              <a:rPr lang="en-US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34555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6975" y="308314"/>
            <a:ext cx="74721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2800" b="1" dirty="0" smtClean="0">
                <a:solidFill>
                  <a:srgbClr val="0070C0"/>
                </a:solidFill>
                <a:ea typeface="Calibri" panose="020F0502020204030204" pitchFamily="34" charset="0"/>
                <a:cs typeface="Sylfaen" panose="010A0502050306030303" pitchFamily="18" charset="0"/>
              </a:rPr>
              <a:t>COVID-19-ის ტერიტორიული განზომილება 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33742" y="1184506"/>
            <a:ext cx="10782677" cy="4320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ka-GE" sz="2400" b="1" dirty="0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კრიზისის რეგიონული და ადგილობრივი შედეგები ქვეყნის შიგნით ძლიერ </a:t>
            </a:r>
            <a:r>
              <a:rPr lang="ka-GE" sz="2400" b="1" dirty="0" smtClean="0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ასიმეტრიულია;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ka-GE" sz="2400" b="1" dirty="0" smtClean="0">
              <a:latin typeface="Sylfaen" panose="010A0502050306030303" pitchFamily="18" charset="0"/>
              <a:ea typeface="Calibri" panose="020F0502020204030204" pitchFamily="34" charset="0"/>
              <a:cs typeface="Sylfaen" panose="010A0502050306030303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ka-GE" sz="2400" b="1" dirty="0" smtClean="0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რეგიონები </a:t>
            </a:r>
            <a:r>
              <a:rPr lang="ka-GE" sz="2400" b="1" dirty="0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და მუნიციპალიტეტები პასუხისმგებლობას იღებენ ჯანდაცვის, სოციალური მომსახურების, ეკონომიკური განვითარების, სახელმწიფო ინვესტიციების მნიშვნელოვან ასპექტებზე, რაც კრიზისული მართვის პერიოდში მათ წინა პლანზე </a:t>
            </a:r>
            <a:r>
              <a:rPr lang="ka-GE" sz="2400" b="1" dirty="0" smtClean="0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წამოსწევს</a:t>
            </a:r>
            <a:r>
              <a:rPr lang="ka-GE" sz="2400" dirty="0" smtClean="0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ka-GE" sz="2400" dirty="0" smtClean="0">
              <a:latin typeface="Sylfaen" panose="010A0502050306030303" pitchFamily="18" charset="0"/>
              <a:ea typeface="Calibri" panose="020F0502020204030204" pitchFamily="34" charset="0"/>
              <a:cs typeface="Sylfaen" panose="010A0502050306030303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ka-GE" sz="2400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400" b="1" dirty="0" smtClean="0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კრიზისის </a:t>
            </a:r>
            <a:r>
              <a:rPr lang="ka-GE" sz="2400" b="1" dirty="0"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პირობებში მთავრობათა რეაქცია მიმართულია მხოლოდ მოკლევადიანი პერსპექტივისაკენ. </a:t>
            </a:r>
            <a:endParaRPr lang="en-US" sz="2400" dirty="0">
              <a:effectLst/>
              <a:latin typeface="Sylfaen" panose="010A050205030603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3529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0368" y="253497"/>
            <a:ext cx="112172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800" b="1" dirty="0" smtClean="0">
                <a:solidFill>
                  <a:srgbClr val="0070C0"/>
                </a:solidFill>
              </a:rPr>
              <a:t>კრიზისის დროს საგადასახადო შემოსავლებს ამცირებს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05759" y="1462487"/>
            <a:ext cx="10981853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ka-GE" sz="2400" dirty="0" smtClean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ეკონომიკური </a:t>
            </a:r>
            <a:r>
              <a:rPr lang="ka-GE" sz="2400" dirty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აქტივობის, დასაქმებისა და მოხმარების </a:t>
            </a:r>
            <a:r>
              <a:rPr lang="ka-GE" sz="2400" dirty="0" smtClean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შემცირება;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AutoNum type="arabicPeriod"/>
            </a:pPr>
            <a:endParaRPr lang="ka-GE" sz="2400" dirty="0" smtClean="0">
              <a:latin typeface="Sylfaen" panose="010A050205030603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a-GE" sz="2400" dirty="0" smtClean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საგადასახადო </a:t>
            </a:r>
            <a:r>
              <a:rPr lang="ka-GE" sz="2400" dirty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შეღავათები ფირმების, ინდივიდების და საოჯახო </a:t>
            </a:r>
            <a:r>
              <a:rPr lang="ka-GE" sz="2400" dirty="0" smtClean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a-GE" sz="2400" dirty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2400" dirty="0" smtClean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მეურნეობებისათვის;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ka-GE" sz="2400" dirty="0" smtClean="0">
              <a:latin typeface="Sylfaen" panose="010A050205030603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a-GE" sz="2400" dirty="0" smtClean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ka-GE" sz="2400" dirty="0" smtClean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საგადასახადო </a:t>
            </a:r>
            <a:r>
              <a:rPr lang="ka-GE" sz="2400" dirty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არდადეგების დაწესება</a:t>
            </a:r>
            <a:r>
              <a:rPr lang="ka-GE" sz="2400" dirty="0" smtClean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ka-GE" sz="2400" dirty="0" smtClean="0">
              <a:latin typeface="Sylfaen" panose="010A050205030603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a-GE" sz="2400" dirty="0" smtClean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ka-GE" sz="2400" dirty="0" smtClean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საგადასახადო </a:t>
            </a:r>
            <a:r>
              <a:rPr lang="ka-GE" sz="2400" dirty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პოლიტიკის სხვადასხვა კონტრციკლური  </a:t>
            </a:r>
            <a:r>
              <a:rPr lang="ka-GE" sz="2400" dirty="0" smtClean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ღონისძიებები</a:t>
            </a:r>
            <a:endParaRPr lang="en-US" sz="2400" dirty="0">
              <a:effectLst/>
              <a:latin typeface="Sylfaen" panose="010A050205030603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2326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11111111 - Copy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12" y="1498244"/>
            <a:ext cx="7152238" cy="457663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-190123" y="349686"/>
            <a:ext cx="7179398" cy="798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06000"/>
              </a:lnSpc>
              <a:spcAft>
                <a:spcPts val="0"/>
              </a:spcAft>
            </a:pPr>
            <a:r>
              <a:rPr lang="ka-GE" sz="2200" b="1" dirty="0">
                <a:ea typeface="Calibri" panose="020F0502020204030204" pitchFamily="34" charset="0"/>
                <a:cs typeface="Times New Roman" panose="02020603050405020304" pitchFamily="18" charset="0"/>
              </a:rPr>
              <a:t>ბიზნესის/საოჯახო მეურნეობების შეღავათების და </a:t>
            </a:r>
            <a:r>
              <a:rPr lang="ka-GE" sz="2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საგადასახადო შემოსავლების </a:t>
            </a:r>
            <a:r>
              <a:rPr lang="ka-GE" sz="2200" b="1" dirty="0">
                <a:ea typeface="Calibri" panose="020F0502020204030204" pitchFamily="34" charset="0"/>
                <a:cs typeface="Times New Roman" panose="02020603050405020304" pitchFamily="18" charset="0"/>
              </a:rPr>
              <a:t>კავშირის </a:t>
            </a:r>
            <a:r>
              <a:rPr lang="ka-GE" sz="2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ასახვა</a:t>
            </a:r>
            <a:endParaRPr lang="en-US" sz="2200" b="1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834090"/>
              </p:ext>
            </p:extLst>
          </p:nvPr>
        </p:nvGraphicFramePr>
        <p:xfrm>
          <a:off x="7939888" y="1362546"/>
          <a:ext cx="3702867" cy="78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8" r:id="rId4" imgW="1308100" imgH="228600" progId="Equation.DSMT4">
                  <p:embed/>
                </p:oleObj>
              </mc:Choice>
              <mc:Fallback>
                <p:oleObj r:id="rId4" imgW="13081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9888" y="1362546"/>
                        <a:ext cx="3702867" cy="783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601894" y="2462543"/>
            <a:ext cx="459010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dirty="0"/>
              <a:t>R - არის ფუნქცია, რომელიც დამოკიდებულ ცვლადს (საგადასახადო შემოსავლები) სხვადასხვა დამოუკიდებელ ცვლადებთან აკავშირებს. შესაბამისად, X</a:t>
            </a:r>
            <a:r>
              <a:rPr lang="ka-GE" baseline="-25000" dirty="0"/>
              <a:t>n </a:t>
            </a:r>
            <a:r>
              <a:rPr lang="ka-GE" dirty="0"/>
              <a:t>- აღნიშნავს საგადასახადო შეღავათების ცალკეულ სახეობებს (განაკვეთების შემცირება, გადასახადების გაუქმება, საგადასახადო არდადეგების დაწესება, საგადასახადო პოლიტიკის ანტიციკლურ  ღონისძიებებთან დაკავშირებული სხვა ქმედებები).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6068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2673" y="244444"/>
            <a:ext cx="11253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400" b="1" dirty="0" smtClean="0">
                <a:solidFill>
                  <a:srgbClr val="0070C0"/>
                </a:solidFill>
              </a:rPr>
              <a:t>რთული მდგომარეობა ტერიტორიული ერთეულების ბიუჯეტებში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2673" y="946773"/>
            <a:ext cx="10846051" cy="5153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lfaen" panose="010A0502050306030303" pitchFamily="18" charset="0"/>
              <a:buChar char="-"/>
            </a:pPr>
            <a:r>
              <a:rPr lang="ka-GE" sz="22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დასუფთავების </a:t>
            </a:r>
            <a:r>
              <a:rPr lang="ka-GE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მოსაკრებლის მობილიზების კუთხით</a:t>
            </a:r>
            <a:r>
              <a:rPr lang="ka-GE" sz="22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lfaen" panose="010A0502050306030303" pitchFamily="18" charset="0"/>
              <a:buChar char="-"/>
            </a:pPr>
            <a:endParaRPr lang="en-US" sz="2200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lfaen" panose="010A0502050306030303" pitchFamily="18" charset="0"/>
              <a:buChar char="-"/>
            </a:pPr>
            <a:r>
              <a:rPr lang="ka-GE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სათამაშო ბიზნესის მოსაკრებლის მობილიზების კუთხით</a:t>
            </a:r>
            <a:r>
              <a:rPr lang="ka-GE" sz="22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lfaen" panose="010A0502050306030303" pitchFamily="18" charset="0"/>
              <a:buChar char="-"/>
            </a:pPr>
            <a:endParaRPr lang="en-US" sz="2200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lfaen" panose="010A0502050306030303" pitchFamily="18" charset="0"/>
              <a:buChar char="-"/>
            </a:pPr>
            <a:r>
              <a:rPr lang="ka-GE" sz="22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შემოსავალში </a:t>
            </a:r>
            <a:r>
              <a:rPr lang="ka-GE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ჯარიმებიდან და </a:t>
            </a:r>
            <a:r>
              <a:rPr lang="ka-GE" sz="22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სანქციებიდან;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lfaen" panose="010A0502050306030303" pitchFamily="18" charset="0"/>
              <a:buChar char="-"/>
            </a:pPr>
            <a:endParaRPr lang="en-US" sz="2200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lfaen" panose="010A0502050306030303" pitchFamily="18" charset="0"/>
              <a:buChar char="-"/>
            </a:pPr>
            <a:r>
              <a:rPr lang="en-US" sz="2200" i="1" dirty="0" err="1" smtClean="0">
                <a:effectLst/>
                <a:latin typeface="Sylfaen" panose="010A0502050306030303" pitchFamily="18" charset="0"/>
                <a:ea typeface="Sylfaen_PDF_Subset"/>
                <a:cs typeface="Sylfaen" panose="010A0502050306030303" pitchFamily="18" charset="0"/>
              </a:rPr>
              <a:t>შემოსულობა</a:t>
            </a:r>
            <a:r>
              <a:rPr lang="en-US" sz="2200" i="1" dirty="0" smtClean="0">
                <a:effectLst/>
                <a:latin typeface="Sylfaen_PDF_Subset"/>
                <a:ea typeface="Calibri" panose="020F0502020204030204" pitchFamily="34" charset="0"/>
                <a:cs typeface="Sylfaen_PDF_Subset"/>
              </a:rPr>
              <a:t> </a:t>
            </a:r>
            <a:r>
              <a:rPr lang="en-US" sz="2200" i="1" dirty="0" err="1" smtClean="0">
                <a:effectLst/>
                <a:latin typeface="Sylfaen" panose="010A0502050306030303" pitchFamily="18" charset="0"/>
                <a:ea typeface="Sylfaen_PDF_Subset"/>
                <a:cs typeface="Sylfaen" panose="010A0502050306030303" pitchFamily="18" charset="0"/>
              </a:rPr>
              <a:t>არაფინანსური</a:t>
            </a:r>
            <a:r>
              <a:rPr lang="en-US" sz="2200" i="1" dirty="0" smtClean="0">
                <a:effectLst/>
                <a:latin typeface="Sylfaen_PDF_Subset"/>
                <a:ea typeface="Calibri" panose="020F0502020204030204" pitchFamily="34" charset="0"/>
                <a:cs typeface="Sylfaen_PDF_Subset"/>
              </a:rPr>
              <a:t> </a:t>
            </a:r>
            <a:r>
              <a:rPr lang="en-US" sz="2200" i="1" dirty="0" err="1" smtClean="0">
                <a:effectLst/>
                <a:latin typeface="Sylfaen" panose="010A0502050306030303" pitchFamily="18" charset="0"/>
                <a:ea typeface="Sylfaen_PDF_Subset"/>
                <a:cs typeface="Sylfaen" panose="010A0502050306030303" pitchFamily="18" charset="0"/>
              </a:rPr>
              <a:t>აქტივებიდან</a:t>
            </a:r>
            <a:r>
              <a:rPr lang="ka-GE" sz="2200" i="1" dirty="0" smtClean="0">
                <a:ea typeface="Sylfaen_PDF_Subset"/>
                <a:cs typeface="Sylfaen" panose="010A0502050306030303" pitchFamily="18" charset="0"/>
              </a:rPr>
              <a:t>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lfaen" panose="010A0502050306030303" pitchFamily="18" charset="0"/>
              <a:buChar char="-"/>
            </a:pPr>
            <a:endParaRPr lang="ka-GE" sz="2200" i="1" dirty="0" smtClean="0">
              <a:ea typeface="Sylfaen_PDF_Subset"/>
              <a:cs typeface="Sylfaen" panose="010A0502050306030303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lfaen" panose="010A0502050306030303" pitchFamily="18" charset="0"/>
              <a:buChar char="-"/>
            </a:pPr>
            <a:r>
              <a:rPr lang="en-US" sz="2200" i="1" dirty="0" err="1"/>
              <a:t>საიჯარო</a:t>
            </a:r>
            <a:r>
              <a:rPr lang="en-US" sz="2200" i="1" dirty="0"/>
              <a:t> </a:t>
            </a:r>
            <a:r>
              <a:rPr lang="en-US" sz="2200" i="1" dirty="0" err="1"/>
              <a:t>ხელშეკრულების</a:t>
            </a:r>
            <a:r>
              <a:rPr lang="en-US" sz="2200" i="1" dirty="0"/>
              <a:t> </a:t>
            </a:r>
            <a:r>
              <a:rPr lang="en-US" sz="2200" i="1" dirty="0" err="1"/>
              <a:t>საფუძველზე</a:t>
            </a:r>
            <a:r>
              <a:rPr lang="en-US" sz="2200" i="1" dirty="0"/>
              <a:t> </a:t>
            </a:r>
            <a:r>
              <a:rPr lang="en-US" sz="2200" i="1" dirty="0" err="1"/>
              <a:t>არსებული</a:t>
            </a:r>
            <a:r>
              <a:rPr lang="en-US" sz="2200" i="1" dirty="0"/>
              <a:t> </a:t>
            </a:r>
            <a:r>
              <a:rPr lang="en-US" sz="2200" i="1" dirty="0" err="1"/>
              <a:t>ქირის</a:t>
            </a:r>
            <a:r>
              <a:rPr lang="en-US" sz="2200" i="1" dirty="0"/>
              <a:t> </a:t>
            </a:r>
            <a:r>
              <a:rPr lang="en-US" sz="2200" i="1" dirty="0" err="1"/>
              <a:t>გადახდის</a:t>
            </a:r>
            <a:r>
              <a:rPr lang="en-US" sz="2200" i="1" dirty="0"/>
              <a:t> </a:t>
            </a:r>
            <a:r>
              <a:rPr lang="en-US" sz="2200" i="1" dirty="0" err="1" smtClean="0"/>
              <a:t>ვალდებულებები</a:t>
            </a:r>
            <a:r>
              <a:rPr lang="ka-GE" sz="2200" i="1" dirty="0" smtClean="0"/>
              <a:t>ს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გაუქმ</a:t>
            </a:r>
            <a:r>
              <a:rPr lang="ka-GE" sz="2200" i="1" dirty="0" smtClean="0"/>
              <a:t>ები</a:t>
            </a:r>
            <a:r>
              <a:rPr lang="en-US" sz="2200" i="1" dirty="0" err="1" smtClean="0"/>
              <a:t>და</a:t>
            </a:r>
            <a:r>
              <a:rPr lang="ka-GE" sz="2200" i="1" dirty="0" smtClean="0"/>
              <a:t>ნ;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lfaen" panose="010A0502050306030303" pitchFamily="18" charset="0"/>
              <a:buChar char="-"/>
            </a:pPr>
            <a:endParaRPr lang="ka-GE" sz="2200" i="1" dirty="0" smtClean="0">
              <a:ea typeface="Sylfaen_PDF_Subset"/>
              <a:cs typeface="Sylfaen" panose="010A0502050306030303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lfaen" panose="010A0502050306030303" pitchFamily="18" charset="0"/>
              <a:buChar char="-"/>
            </a:pPr>
            <a:r>
              <a:rPr lang="ka-GE" sz="2200" i="1" dirty="0" smtClean="0">
                <a:ea typeface="Calibri" panose="020F0502020204030204" pitchFamily="34" charset="0"/>
                <a:cs typeface="Sylfaen" panose="010A0502050306030303" pitchFamily="18" charset="0"/>
              </a:rPr>
              <a:t>ადგილობრივი </a:t>
            </a:r>
            <a:r>
              <a:rPr lang="ka-GE" sz="2200" i="1" dirty="0">
                <a:ea typeface="Calibri" panose="020F0502020204030204" pitchFamily="34" charset="0"/>
                <a:cs typeface="Sylfaen" panose="010A0502050306030303" pitchFamily="18" charset="0"/>
              </a:rPr>
              <a:t>საქალაქო რეგულარული სამგზავრო გადამყვანი </a:t>
            </a:r>
            <a:r>
              <a:rPr lang="ka-GE" sz="2200" i="1" dirty="0" smtClean="0">
                <a:ea typeface="Calibri" panose="020F0502020204030204" pitchFamily="34" charset="0"/>
                <a:cs typeface="Sylfaen" panose="010A0502050306030303" pitchFamily="18" charset="0"/>
              </a:rPr>
              <a:t>კომპანიებისაგან გათავისუფლება შემოსავლების შემცირება.</a:t>
            </a:r>
            <a:endParaRPr lang="en-US" sz="22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5171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465" y="598774"/>
            <a:ext cx="4593124" cy="1487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0"/>
              </a:spcAft>
            </a:pPr>
            <a:r>
              <a:rPr lang="ka-GE" sz="2200" b="1" dirty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საქართველოს ტერიტორიული ერთეულის ბიუჯეტის </a:t>
            </a:r>
            <a:endParaRPr lang="en-US" sz="2200" b="1" dirty="0" smtClean="0">
              <a:effectLst/>
              <a:latin typeface="Sylfaen" panose="010A050205030603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ka-GE" sz="2200" b="1" dirty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ფაქტობრივი შემოსულობები (მლნ.ლარი)</a:t>
            </a:r>
            <a:endParaRPr lang="en-US" sz="2200" b="1" dirty="0">
              <a:latin typeface="Sylfaen" panose="010A0502050306030303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03271" y="598774"/>
            <a:ext cx="6096000" cy="148720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6000"/>
              </a:lnSpc>
              <a:spcAft>
                <a:spcPts val="0"/>
              </a:spcAft>
            </a:pPr>
            <a:r>
              <a:rPr lang="ka-GE" sz="2200" b="1" dirty="0">
                <a:ea typeface="Calibri" panose="020F0502020204030204" pitchFamily="34" charset="0"/>
                <a:cs typeface="Times New Roman" panose="02020603050405020304" pitchFamily="18" charset="0"/>
              </a:rPr>
              <a:t>დღგ-ით დასაბეგრი ბრუნვა (საქართველოში რეგისტრირებული დღგ-ის </a:t>
            </a:r>
            <a:endParaRPr lang="en-US" sz="22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ka-GE" sz="2200" b="1" dirty="0">
                <a:ea typeface="Calibri" panose="020F0502020204030204" pitchFamily="34" charset="0"/>
                <a:cs typeface="Times New Roman" panose="02020603050405020304" pitchFamily="18" charset="0"/>
              </a:rPr>
              <a:t>გადამხდელების მიხედვით, 2020 წლის იანვარი-აპრილი)</a:t>
            </a:r>
            <a:endParaRPr lang="en-US" sz="22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817304"/>
              </p:ext>
            </p:extLst>
          </p:nvPr>
        </p:nvGraphicFramePr>
        <p:xfrm>
          <a:off x="5115209" y="2172832"/>
          <a:ext cx="6784062" cy="42973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1761"/>
                <a:gridCol w="1792586"/>
                <a:gridCol w="1575303"/>
                <a:gridCol w="1424412"/>
              </a:tblGrid>
              <a:tr h="61336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Sylfaen" panose="010A0502050306030303" pitchFamily="18" charset="0"/>
                        </a:rPr>
                        <a:t> </a:t>
                      </a:r>
                      <a:r>
                        <a:rPr lang="ka-GE" sz="2200" dirty="0">
                          <a:effectLst/>
                          <a:latin typeface="Sylfaen" panose="010A0502050306030303" pitchFamily="18" charset="0"/>
                        </a:rPr>
                        <a:t>მაჩვენებელი</a:t>
                      </a:r>
                      <a:endParaRPr lang="en-US" sz="22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Sylfaen" panose="010A0502050306030303" pitchFamily="18" charset="0"/>
                        </a:rPr>
                        <a:t>2019</a:t>
                      </a:r>
                      <a:endParaRPr lang="en-US" sz="220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Sylfaen" panose="010A0502050306030303" pitchFamily="18" charset="0"/>
                        </a:rPr>
                        <a:t>2020</a:t>
                      </a:r>
                      <a:endParaRPr lang="en-US" sz="220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Sylfaen" panose="010A0502050306030303" pitchFamily="18" charset="0"/>
                        </a:rPr>
                        <a:t>სხვაობა</a:t>
                      </a:r>
                      <a:endParaRPr lang="en-US" sz="220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9581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Sylfaen" panose="010A0502050306030303" pitchFamily="18" charset="0"/>
                        </a:rPr>
                        <a:t>ბრუნვა</a:t>
                      </a:r>
                      <a:endParaRPr lang="en-US" sz="20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Sylfaen" panose="010A0502050306030303" pitchFamily="18" charset="0"/>
                        </a:rPr>
                        <a:t>18,448,989,339</a:t>
                      </a:r>
                      <a:endParaRPr lang="en-US" sz="18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Sylfaen" panose="010A0502050306030303" pitchFamily="18" charset="0"/>
                        </a:rPr>
                        <a:t>17,697,040,141</a:t>
                      </a:r>
                      <a:endParaRPr lang="en-US" sz="18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Sylfaen" panose="010A0502050306030303" pitchFamily="18" charset="0"/>
                        </a:rPr>
                        <a:t>-751,949,198</a:t>
                      </a:r>
                      <a:endParaRPr lang="en-US" sz="18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9581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Sylfaen" panose="010A0502050306030303" pitchFamily="18" charset="0"/>
                        </a:rPr>
                        <a:t>დარიცხულია</a:t>
                      </a:r>
                      <a:r>
                        <a:rPr lang="en-US" sz="2000" dirty="0"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Sylfaen" panose="010A0502050306030303" pitchFamily="18" charset="0"/>
                        </a:rPr>
                        <a:t>გადასახდელად</a:t>
                      </a:r>
                      <a:endParaRPr lang="en-US" sz="20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Sylfaen" panose="010A0502050306030303" pitchFamily="18" charset="0"/>
                        </a:rPr>
                        <a:t>172,537,991</a:t>
                      </a:r>
                      <a:endParaRPr lang="en-US" sz="180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Sylfaen" panose="010A0502050306030303" pitchFamily="18" charset="0"/>
                        </a:rPr>
                        <a:t>140,624,543</a:t>
                      </a:r>
                      <a:endParaRPr lang="en-US" sz="18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Sylfaen" panose="010A0502050306030303" pitchFamily="18" charset="0"/>
                        </a:rPr>
                        <a:t>-31,913,448</a:t>
                      </a:r>
                      <a:endParaRPr lang="en-US" sz="18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9581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Sylfaen" panose="010A0502050306030303" pitchFamily="18" charset="0"/>
                        </a:rPr>
                        <a:t>დეკლარაციების</a:t>
                      </a:r>
                      <a:r>
                        <a:rPr lang="en-US" sz="2000" dirty="0"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Sylfaen" panose="010A0502050306030303" pitchFamily="18" charset="0"/>
                        </a:rPr>
                        <a:t>რაოდენობა</a:t>
                      </a:r>
                      <a:r>
                        <a:rPr lang="en-US" sz="2000" dirty="0">
                          <a:effectLst/>
                          <a:latin typeface="Sylfaen" panose="010A0502050306030303" pitchFamily="18" charset="0"/>
                        </a:rPr>
                        <a:t> (</a:t>
                      </a:r>
                      <a:r>
                        <a:rPr lang="en-US" sz="2000" dirty="0" err="1">
                          <a:effectLst/>
                          <a:latin typeface="Sylfaen" panose="010A0502050306030303" pitchFamily="18" charset="0"/>
                        </a:rPr>
                        <a:t>მარტი-აპრილი</a:t>
                      </a:r>
                      <a:r>
                        <a:rPr lang="en-US" sz="2000" dirty="0">
                          <a:effectLst/>
                          <a:latin typeface="Sylfaen" panose="010A0502050306030303" pitchFamily="18" charset="0"/>
                        </a:rPr>
                        <a:t>)</a:t>
                      </a:r>
                      <a:endParaRPr lang="en-US" sz="20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Sylfaen" panose="010A0502050306030303" pitchFamily="18" charset="0"/>
                        </a:rPr>
                        <a:t>120511</a:t>
                      </a:r>
                      <a:endParaRPr lang="en-US" sz="180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Sylfaen" panose="010A0502050306030303" pitchFamily="18" charset="0"/>
                        </a:rPr>
                        <a:t>119736</a:t>
                      </a:r>
                      <a:endParaRPr lang="en-US" sz="18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Sylfaen" panose="010A0502050306030303" pitchFamily="18" charset="0"/>
                        </a:rPr>
                        <a:t>-775</a:t>
                      </a:r>
                      <a:endParaRPr lang="en-US" sz="18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313673"/>
              </p:ext>
            </p:extLst>
          </p:nvPr>
        </p:nvGraphicFramePr>
        <p:xfrm>
          <a:off x="552261" y="2085976"/>
          <a:ext cx="4390931" cy="34501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2527"/>
                <a:gridCol w="1174361"/>
                <a:gridCol w="1454043"/>
              </a:tblGrid>
              <a:tr h="101308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პერიოდი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შემოსულობები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000">
                          <a:effectLst/>
                        </a:rPr>
                        <a:t>საშუალოდ თვეში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98543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2019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3081,8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000" b="1" i="1" dirty="0">
                          <a:effectLst/>
                        </a:rPr>
                        <a:t>256,8</a:t>
                      </a:r>
                      <a:endParaRPr lang="en-US" sz="20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98543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000">
                          <a:effectLst/>
                        </a:rPr>
                        <a:t>2020 (იანვარი-აპრილი)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000">
                          <a:effectLst/>
                        </a:rPr>
                        <a:t>653,3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000" b="1" i="1" dirty="0">
                          <a:effectLst/>
                        </a:rPr>
                        <a:t>163,3</a:t>
                      </a:r>
                      <a:endParaRPr lang="en-US" sz="20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98543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2021 (იანვარი-მარტი)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000">
                          <a:effectLst/>
                        </a:rPr>
                        <a:t>473,5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000" b="1" i="1">
                          <a:effectLst/>
                        </a:rPr>
                        <a:t>157,8 </a:t>
                      </a:r>
                      <a:r>
                        <a:rPr lang="ka-GE" sz="2000" smtClean="0">
                          <a:effectLst/>
                        </a:rPr>
                        <a:t>(წინა წლის </a:t>
                      </a:r>
                      <a:r>
                        <a:rPr lang="ka-GE" sz="2000" dirty="0" smtClean="0">
                          <a:effectLst/>
                        </a:rPr>
                        <a:t>16,7</a:t>
                      </a:r>
                      <a:r>
                        <a:rPr lang="ka-GE" sz="2000" dirty="0">
                          <a:effectLst/>
                        </a:rPr>
                        <a:t>%)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43208" y="5730842"/>
            <a:ext cx="41917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b="1" dirty="0"/>
              <a:t>წყარო:</a:t>
            </a:r>
            <a:r>
              <a:rPr lang="ka-GE" dirty="0"/>
              <a:t> </a:t>
            </a:r>
            <a:r>
              <a:rPr lang="ka-GE" dirty="0" smtClean="0"/>
              <a:t>შედგენილია ავტორის მიერ საგადასახადო სამსახურის მასალების მიხედვით</a:t>
            </a:r>
            <a:endParaRPr lang="en-US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7698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20159" y="425560"/>
            <a:ext cx="9343176" cy="875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0"/>
              </a:spcAft>
            </a:pPr>
            <a:r>
              <a:rPr lang="ka-GE" sz="2400" b="1" dirty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დღგ-ით დასაბეგრი ბრუნვა (ქუთაისში რეგისტრირებული დღგ-ის </a:t>
            </a:r>
            <a:endParaRPr lang="en-US" sz="2400" b="1" dirty="0" smtClean="0">
              <a:effectLst/>
              <a:latin typeface="Sylfaen" panose="010A050205030603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ka-GE" sz="2400" b="1" dirty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გადამხდელების მიხედვით, 2020 </a:t>
            </a:r>
            <a:r>
              <a:rPr lang="ka-GE" sz="2400" b="1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წლის </a:t>
            </a:r>
            <a:r>
              <a:rPr lang="ka-GE" sz="2400" b="1" smtClean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იანვარი-აპრილი</a:t>
            </a:r>
            <a:r>
              <a:rPr lang="ka-GE" sz="2400" b="1" dirty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400" b="1" dirty="0">
              <a:effectLst/>
              <a:latin typeface="Sylfaen" panose="010A050205030603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705320"/>
              </p:ext>
            </p:extLst>
          </p:nvPr>
        </p:nvGraphicFramePr>
        <p:xfrm>
          <a:off x="968721" y="1720157"/>
          <a:ext cx="10094615" cy="38115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77739"/>
                <a:gridCol w="1905177"/>
                <a:gridCol w="1906522"/>
                <a:gridCol w="1905177"/>
              </a:tblGrid>
              <a:tr h="78179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  <a:latin typeface="Sylfaen" panose="010A0502050306030303" pitchFamily="18" charset="0"/>
                        </a:rPr>
                        <a:t>მაჩვენებელი</a:t>
                      </a:r>
                      <a:r>
                        <a:rPr lang="en-US" sz="2400" dirty="0">
                          <a:effectLst/>
                          <a:latin typeface="Sylfaen" panose="010A0502050306030303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Sylfaen" panose="010A0502050306030303" pitchFamily="18" charset="0"/>
                        </a:rPr>
                        <a:t>2019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Sylfaen" panose="010A0502050306030303" pitchFamily="18" charset="0"/>
                        </a:rPr>
                        <a:t>2020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Sylfaen" panose="010A0502050306030303" pitchFamily="18" charset="0"/>
                        </a:rPr>
                        <a:t>სხვაობა</a:t>
                      </a:r>
                      <a:endParaRPr lang="en-US" sz="240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8179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Sylfaen" panose="010A0502050306030303" pitchFamily="18" charset="0"/>
                        </a:rPr>
                        <a:t>ბრუნვა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Sylfaen" panose="010A0502050306030303" pitchFamily="18" charset="0"/>
                        </a:rPr>
                        <a:t>173,838,674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Sylfaen" panose="010A0502050306030303" pitchFamily="18" charset="0"/>
                        </a:rPr>
                        <a:t>151,076,727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Sylfaen" panose="010A0502050306030303" pitchFamily="18" charset="0"/>
                        </a:rPr>
                        <a:t>-22,761,947</a:t>
                      </a:r>
                      <a:endParaRPr lang="en-US" sz="240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3591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Sylfaen" panose="010A0502050306030303" pitchFamily="18" charset="0"/>
                        </a:rPr>
                        <a:t>დარიცხულია</a:t>
                      </a:r>
                      <a:r>
                        <a:rPr lang="en-US" sz="2400" dirty="0"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Sylfaen" panose="010A0502050306030303" pitchFamily="18" charset="0"/>
                        </a:rPr>
                        <a:t>გადასახდელად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Sylfaen" panose="010A0502050306030303" pitchFamily="18" charset="0"/>
                        </a:rPr>
                        <a:t>3,008,961</a:t>
                      </a:r>
                      <a:endParaRPr lang="en-US" sz="240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Sylfaen" panose="010A0502050306030303" pitchFamily="18" charset="0"/>
                        </a:rPr>
                        <a:t>2,720,799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Sylfaen" panose="010A0502050306030303" pitchFamily="18" charset="0"/>
                        </a:rPr>
                        <a:t>-288,162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51200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Sylfaen" panose="010A0502050306030303" pitchFamily="18" charset="0"/>
                        </a:rPr>
                        <a:t>დეკლარაციების</a:t>
                      </a:r>
                      <a:r>
                        <a:rPr lang="en-US" sz="2400" dirty="0"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Sylfaen" panose="010A0502050306030303" pitchFamily="18" charset="0"/>
                        </a:rPr>
                        <a:t>რაოდენობა</a:t>
                      </a:r>
                      <a:r>
                        <a:rPr lang="en-US" sz="2400" dirty="0">
                          <a:effectLst/>
                          <a:latin typeface="Sylfaen" panose="010A0502050306030303" pitchFamily="18" charset="0"/>
                        </a:rPr>
                        <a:t> (</a:t>
                      </a:r>
                      <a:r>
                        <a:rPr lang="en-US" sz="2400" dirty="0" err="1">
                          <a:effectLst/>
                          <a:latin typeface="Sylfaen" panose="010A0502050306030303" pitchFamily="18" charset="0"/>
                        </a:rPr>
                        <a:t>მარტი-აპრილი</a:t>
                      </a:r>
                      <a:r>
                        <a:rPr lang="en-US" sz="2400" dirty="0">
                          <a:effectLst/>
                          <a:latin typeface="Sylfaen" panose="010A0502050306030303" pitchFamily="18" charset="0"/>
                        </a:rPr>
                        <a:t>)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Sylfaen" panose="010A0502050306030303" pitchFamily="18" charset="0"/>
                        </a:rPr>
                        <a:t>4433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Sylfaen" panose="010A0502050306030303" pitchFamily="18" charset="0"/>
                        </a:rPr>
                        <a:t>4287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Sylfaen" panose="010A0502050306030303" pitchFamily="18" charset="0"/>
                        </a:rPr>
                        <a:t>-146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9305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7362" y="152668"/>
            <a:ext cx="96600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ka-GE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ქუთაისის მუნიციპალიტეტის 2019 წლის ბიუჯეტის შემოსავლების </a:t>
            </a:r>
            <a:endParaRPr lang="en-US" sz="2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ka-GE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სტრუქტურა (სულ შემოსავლები 65 125,6 ათასი ლარი)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07785" y="4976304"/>
            <a:ext cx="29695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b="1" dirty="0"/>
              <a:t>წყარო:</a:t>
            </a:r>
            <a:r>
              <a:rPr lang="ka-GE" dirty="0"/>
              <a:t> </a:t>
            </a:r>
            <a:r>
              <a:rPr lang="ka-GE" dirty="0" smtClean="0"/>
              <a:t>შედგენილია ავტორის მიერ ქუთაისის საკრებულოს მასალების მიხედვით</a:t>
            </a:r>
            <a:endParaRPr lang="en-US" dirty="0">
              <a:latin typeface="Sylfaen" panose="010A0502050306030303" pitchFamily="18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6473504"/>
              </p:ext>
            </p:extLst>
          </p:nvPr>
        </p:nvGraphicFramePr>
        <p:xfrm>
          <a:off x="534156" y="1396403"/>
          <a:ext cx="8184332" cy="4780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3787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4154" y="344032"/>
            <a:ext cx="11199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2800" b="1" dirty="0" smtClean="0"/>
              <a:t>ახალი ტერმინები ეკონომიკურ მეცნიერებაში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25511" y="3727981"/>
            <a:ext cx="1119913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dirty="0" smtClean="0">
                <a:latin typeface="+mj-lt"/>
              </a:rPr>
              <a:t>  </a:t>
            </a:r>
            <a:r>
              <a:rPr lang="ka-GE" sz="2200" b="1" dirty="0" smtClean="0">
                <a:latin typeface="+mj-lt"/>
              </a:rPr>
              <a:t>„კორონანომიკა</a:t>
            </a:r>
            <a:r>
              <a:rPr lang="ka-GE" sz="2200" b="1" dirty="0">
                <a:latin typeface="+mj-lt"/>
              </a:rPr>
              <a:t>“ („</a:t>
            </a:r>
            <a:r>
              <a:rPr lang="en-US" sz="2200" b="1" dirty="0" err="1">
                <a:latin typeface="+mj-lt"/>
              </a:rPr>
              <a:t>Coronanomics</a:t>
            </a:r>
            <a:r>
              <a:rPr lang="en-US" sz="2200" b="1" dirty="0">
                <a:latin typeface="+mj-lt"/>
              </a:rPr>
              <a:t>“) </a:t>
            </a:r>
            <a:endParaRPr lang="en-US" sz="2200" b="1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(</a:t>
            </a:r>
            <a:r>
              <a:rPr lang="en-US" dirty="0">
                <a:latin typeface="+mj-lt"/>
                <a:hlinkClick r:id="rId2"/>
              </a:rPr>
              <a:t>https://www.project-syndicate.org/commentary/limits-macroeconomic-tools-coronavirus-pandemic-by-barry-eichengreen-2020-03?utm_source=Project+Syndicate+Newsletter&amp;utm_campaign=cba7e1c6a1-sunday_newsletter_15_03_2020&amp;utm_medium=email&amp;utm_term=0_73bad5b7d8-cba7e1c6a1-93567601&amp;mc_cid=cba7e1c6a1&amp;mc_eid=e9fb6cbcc0</a:t>
            </a:r>
            <a:r>
              <a:rPr lang="en-US" dirty="0">
                <a:latin typeface="+mj-lt"/>
              </a:rPr>
              <a:t>)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9232" y="867252"/>
            <a:ext cx="1745150" cy="18161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99177" y="1312752"/>
            <a:ext cx="982301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dirty="0" smtClean="0"/>
              <a:t>შრილანკელ </a:t>
            </a:r>
            <a:r>
              <a:rPr lang="ka-GE" dirty="0"/>
              <a:t>პროფესორ </a:t>
            </a:r>
            <a:r>
              <a:rPr lang="ka-GE" b="1" dirty="0"/>
              <a:t>აჯით დე ალვისის</a:t>
            </a:r>
            <a:r>
              <a:rPr lang="ka-GE" dirty="0"/>
              <a:t> მიერ ახალი </a:t>
            </a:r>
            <a:r>
              <a:rPr lang="ka-GE" dirty="0" smtClean="0"/>
              <a:t>ტერმინი </a:t>
            </a:r>
            <a:r>
              <a:rPr lang="ka-GE" sz="2200" b="1" dirty="0"/>
              <a:t>„კორონომიკსი“ („</a:t>
            </a:r>
            <a:r>
              <a:rPr lang="en-US" sz="2200" b="1" dirty="0" err="1"/>
              <a:t>Coronomics</a:t>
            </a:r>
            <a:r>
              <a:rPr lang="en-US" sz="2200" b="1" dirty="0"/>
              <a:t>“) </a:t>
            </a:r>
            <a:r>
              <a:rPr lang="ka-GE" dirty="0" smtClean="0"/>
              <a:t>შეიქმნა</a:t>
            </a:r>
            <a:r>
              <a:rPr lang="ka-GE" dirty="0"/>
              <a:t>, რომელიც მიიღება ორი ტერმინის „კორონა“ და „ეკონომიკსის“ გაერთიანებით და შეისწავლის კორონავირუსის უარყოფით ეკონომიკურ შედეგებს (</a:t>
            </a:r>
            <a:r>
              <a:rPr lang="en-US" dirty="0">
                <a:hlinkClick r:id="rId4"/>
              </a:rPr>
              <a:t>http://www.ft.lk/columns/Coronomics-%E2%80%93-Plan-your-eggs-and-the-basket-/4-695109</a:t>
            </a:r>
            <a:r>
              <a:rPr lang="en-US" dirty="0"/>
              <a:t>) </a:t>
            </a:r>
            <a:endParaRPr lang="ka-GE" dirty="0"/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769232" y="2713135"/>
            <a:ext cx="20551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/>
              <a:t>Ajith</a:t>
            </a:r>
            <a:r>
              <a:rPr lang="en-US" sz="2000" b="1" dirty="0" smtClean="0"/>
              <a:t> de </a:t>
            </a:r>
            <a:r>
              <a:rPr lang="en-US" sz="2000" b="1" dirty="0" err="1" smtClean="0"/>
              <a:t>Alwis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762777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00816" y="243741"/>
            <a:ext cx="9044411" cy="875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lnSpc>
                <a:spcPct val="106000"/>
              </a:lnSpc>
              <a:spcAft>
                <a:spcPts val="0"/>
              </a:spcAft>
            </a:pPr>
            <a:r>
              <a:rPr lang="ka-GE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დღგ-დან მიღებული შემოსავლები ქუთაისის </a:t>
            </a:r>
            <a:r>
              <a:rPr lang="ka-GE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მუნიციპალიტეტის ბიუჯეტში </a:t>
            </a:r>
            <a:r>
              <a:rPr lang="ka-GE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(2020 წ. იანვარი-ივლისი, ლარი)</a:t>
            </a:r>
            <a:endParaRPr lang="en-US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884172"/>
              </p:ext>
            </p:extLst>
          </p:nvPr>
        </p:nvGraphicFramePr>
        <p:xfrm>
          <a:off x="2670773" y="1287063"/>
          <a:ext cx="7378574" cy="4398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1256"/>
                <a:gridCol w="2163659"/>
                <a:gridCol w="2163659"/>
              </a:tblGrid>
              <a:tr h="549814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Sylfaen" panose="010A0502050306030303" pitchFamily="18" charset="0"/>
                        </a:rPr>
                        <a:t>თვე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Sylfaen" panose="010A0502050306030303" pitchFamily="18" charset="0"/>
                        </a:rPr>
                        <a:t>2019</a:t>
                      </a:r>
                      <a:endParaRPr lang="en-US" sz="240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Sylfaen" panose="010A0502050306030303" pitchFamily="18" charset="0"/>
                        </a:rPr>
                        <a:t>2020</a:t>
                      </a:r>
                      <a:endParaRPr lang="en-US" sz="240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49814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Sylfaen" panose="010A0502050306030303" pitchFamily="18" charset="0"/>
                        </a:rPr>
                        <a:t>იანვარი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3</a:t>
                      </a:r>
                      <a:r>
                        <a:rPr lang="ka-GE" sz="2400" dirty="0" smtClean="0"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354</a:t>
                      </a:r>
                      <a:r>
                        <a:rPr lang="ka-GE" sz="2400" dirty="0" smtClean="0"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560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2</a:t>
                      </a:r>
                      <a:r>
                        <a:rPr lang="ka-GE" sz="2400" dirty="0" smtClean="0"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778</a:t>
                      </a:r>
                      <a:r>
                        <a:rPr lang="ka-GE" sz="2400" dirty="0" smtClean="0"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015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49814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Sylfaen" panose="010A0502050306030303" pitchFamily="18" charset="0"/>
                        </a:rPr>
                        <a:t>თებერვალი</a:t>
                      </a:r>
                      <a:endParaRPr lang="en-US" sz="240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1</a:t>
                      </a:r>
                      <a:r>
                        <a:rPr lang="ka-GE" sz="2400" dirty="0" smtClean="0"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890</a:t>
                      </a:r>
                      <a:r>
                        <a:rPr lang="ka-GE" sz="2400" dirty="0" smtClean="0"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726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2</a:t>
                      </a:r>
                      <a:r>
                        <a:rPr lang="ka-GE" sz="2400" dirty="0" smtClean="0"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556</a:t>
                      </a:r>
                      <a:r>
                        <a:rPr lang="ka-GE" sz="2400" dirty="0" smtClean="0"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745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49814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Sylfaen" panose="010A0502050306030303" pitchFamily="18" charset="0"/>
                        </a:rPr>
                        <a:t>მარტი</a:t>
                      </a:r>
                      <a:endParaRPr lang="en-US" sz="240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1</a:t>
                      </a:r>
                      <a:r>
                        <a:rPr lang="ka-GE" sz="2400" dirty="0" smtClean="0"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978</a:t>
                      </a:r>
                      <a:r>
                        <a:rPr lang="ka-GE" sz="2400" dirty="0" smtClean="0"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231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2</a:t>
                      </a:r>
                      <a:r>
                        <a:rPr lang="ka-GE" sz="2400" dirty="0" smtClean="0"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707</a:t>
                      </a:r>
                      <a:r>
                        <a:rPr lang="ka-GE" sz="2400" dirty="0" smtClean="0"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160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49814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Sylfaen" panose="010A0502050306030303" pitchFamily="18" charset="0"/>
                        </a:rPr>
                        <a:t>აპრილი</a:t>
                      </a:r>
                      <a:endParaRPr lang="en-US" sz="240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2</a:t>
                      </a:r>
                      <a:r>
                        <a:rPr lang="ka-GE" sz="2400" dirty="0" smtClean="0"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630</a:t>
                      </a:r>
                      <a:r>
                        <a:rPr lang="ka-GE" sz="2400" dirty="0" smtClean="0"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321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1</a:t>
                      </a:r>
                      <a:r>
                        <a:rPr lang="ka-GE" sz="2400" dirty="0" smtClean="0"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880</a:t>
                      </a:r>
                      <a:r>
                        <a:rPr lang="ka-GE" sz="2400" dirty="0" smtClean="0"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862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49814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Sylfaen" panose="010A0502050306030303" pitchFamily="18" charset="0"/>
                        </a:rPr>
                        <a:t>მაისი</a:t>
                      </a:r>
                      <a:endParaRPr lang="en-US" sz="240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Sylfaen" panose="010A0502050306030303" pitchFamily="18" charset="0"/>
                        </a:rPr>
                        <a:t>2567446</a:t>
                      </a:r>
                      <a:endParaRPr lang="en-US" sz="240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1</a:t>
                      </a:r>
                      <a:r>
                        <a:rPr lang="ka-GE" sz="2400" dirty="0" smtClean="0"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602</a:t>
                      </a:r>
                      <a:r>
                        <a:rPr lang="ka-GE" sz="2400" dirty="0" smtClean="0"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224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49814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Sylfaen" panose="010A0502050306030303" pitchFamily="18" charset="0"/>
                        </a:rPr>
                        <a:t>ივნისი</a:t>
                      </a:r>
                      <a:endParaRPr lang="en-US" sz="240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2</a:t>
                      </a:r>
                      <a:r>
                        <a:rPr lang="ka-GE" sz="2400" dirty="0" smtClean="0"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709</a:t>
                      </a:r>
                      <a:r>
                        <a:rPr lang="ka-GE" sz="2400" dirty="0" smtClean="0"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925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2</a:t>
                      </a:r>
                      <a:r>
                        <a:rPr lang="ka-GE" sz="2400" dirty="0" smtClean="0"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404</a:t>
                      </a:r>
                      <a:r>
                        <a:rPr lang="ka-GE" sz="2400" dirty="0" smtClean="0"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405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49814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Sylfaen" panose="010A0502050306030303" pitchFamily="18" charset="0"/>
                        </a:rPr>
                        <a:t>ივლისი</a:t>
                      </a:r>
                      <a:endParaRPr lang="en-US" sz="240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3</a:t>
                      </a:r>
                      <a:r>
                        <a:rPr lang="ka-GE" sz="2400" dirty="0" smtClean="0"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956</a:t>
                      </a:r>
                      <a:r>
                        <a:rPr lang="ka-GE" sz="2400" dirty="0" smtClean="0"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386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2</a:t>
                      </a:r>
                      <a:r>
                        <a:rPr lang="ka-GE" sz="2400" dirty="0" smtClean="0"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844</a:t>
                      </a:r>
                      <a:r>
                        <a:rPr lang="ka-GE" sz="2400" dirty="0" smtClean="0"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Sylfaen" panose="010A0502050306030303" pitchFamily="18" charset="0"/>
                        </a:rPr>
                        <a:t>086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381063" y="5836384"/>
            <a:ext cx="8664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b="1" dirty="0"/>
              <a:t>წყარო:</a:t>
            </a:r>
            <a:r>
              <a:rPr lang="ka-GE" dirty="0"/>
              <a:t> </a:t>
            </a:r>
            <a:r>
              <a:rPr lang="ka-GE" dirty="0" smtClean="0"/>
              <a:t>შედგენილია ავტორის მიერ ქუთაისის მერიის მასალების მიხედვით</a:t>
            </a:r>
            <a:endParaRPr lang="en-US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2810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59935" y="351934"/>
            <a:ext cx="8486115" cy="9192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lnSpc>
                <a:spcPct val="115000"/>
              </a:lnSpc>
              <a:spcAft>
                <a:spcPts val="0"/>
              </a:spcAft>
            </a:pP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საქართველოს მთავრობის მიერ მუნიციპალიტეტებზე</a:t>
            </a:r>
            <a:endParaRPr lang="en-US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ctr">
              <a:lnSpc>
                <a:spcPct val="115000"/>
              </a:lnSpc>
              <a:spcAft>
                <a:spcPts val="0"/>
              </a:spcAft>
            </a:pP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გამოყოფილი ფინანსური დახმარება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954869"/>
              </p:ext>
            </p:extLst>
          </p:nvPr>
        </p:nvGraphicFramePr>
        <p:xfrm>
          <a:off x="830219" y="1466665"/>
          <a:ext cx="4629021" cy="46806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9956"/>
                <a:gridCol w="2451902"/>
                <a:gridCol w="1637163"/>
              </a:tblGrid>
              <a:tr h="5200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მუნიციპალიტეტი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>
                          <a:effectLst/>
                        </a:rPr>
                        <a:t>ათასი ლარი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5200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ქუთაისი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5600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5200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>
                          <a:effectLst/>
                        </a:rPr>
                        <a:t>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გორი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3800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5200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>
                          <a:effectLst/>
                        </a:rPr>
                        <a:t>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>
                          <a:effectLst/>
                        </a:rPr>
                        <a:t>რუსთავი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3100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5200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>
                          <a:effectLst/>
                        </a:rPr>
                        <a:t>ხაშური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1850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5200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>
                          <a:effectLst/>
                        </a:rPr>
                        <a:t>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>
                          <a:effectLst/>
                        </a:rPr>
                        <a:t>ახმეტა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1100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5200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>
                          <a:effectLst/>
                        </a:rPr>
                        <a:t>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>
                          <a:effectLst/>
                        </a:rPr>
                        <a:t>წყალტუბო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1100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5200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>
                          <a:effectLst/>
                        </a:rPr>
                        <a:t>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>
                          <a:effectLst/>
                        </a:rPr>
                        <a:t>საჩხერე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1100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5200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>
                          <a:effectLst/>
                        </a:rPr>
                        <a:t>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>
                          <a:effectLst/>
                        </a:rPr>
                        <a:t>ხარაგაული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950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408166"/>
              </p:ext>
            </p:extLst>
          </p:nvPr>
        </p:nvGraphicFramePr>
        <p:xfrm>
          <a:off x="6102676" y="1517704"/>
          <a:ext cx="4942552" cy="45933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6528"/>
                <a:gridCol w="2617973"/>
                <a:gridCol w="1748051"/>
              </a:tblGrid>
              <a:tr h="5103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  <a:latin typeface="Sylfaen" panose="010A0502050306030303" pitchFamily="18" charset="0"/>
                        </a:rPr>
                        <a:t>9</a:t>
                      </a:r>
                      <a:endParaRPr lang="en-US" sz="20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 b="0" dirty="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სამტრედია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a-GE" sz="2000" b="0" dirty="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900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5103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>
                          <a:effectLst/>
                          <a:latin typeface="Sylfaen" panose="010A0502050306030303" pitchFamily="18" charset="0"/>
                        </a:rPr>
                        <a:t>10</a:t>
                      </a:r>
                      <a:endParaRPr lang="en-US" sz="20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  <a:latin typeface="Sylfaen" panose="010A0502050306030303" pitchFamily="18" charset="0"/>
                        </a:rPr>
                        <a:t>ყაზბეგი</a:t>
                      </a:r>
                      <a:endParaRPr lang="en-US" sz="20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  <a:latin typeface="Sylfaen" panose="010A0502050306030303" pitchFamily="18" charset="0"/>
                        </a:rPr>
                        <a:t>800</a:t>
                      </a:r>
                      <a:endParaRPr lang="en-US" sz="20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5103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>
                          <a:effectLst/>
                          <a:latin typeface="Sylfaen" panose="010A0502050306030303" pitchFamily="18" charset="0"/>
                        </a:rPr>
                        <a:t>11</a:t>
                      </a:r>
                      <a:endParaRPr lang="en-US" sz="20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  <a:latin typeface="Sylfaen" panose="010A0502050306030303" pitchFamily="18" charset="0"/>
                        </a:rPr>
                        <a:t>ბაღდათი</a:t>
                      </a:r>
                      <a:endParaRPr lang="en-US" sz="20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  <a:latin typeface="Sylfaen" panose="010A0502050306030303" pitchFamily="18" charset="0"/>
                        </a:rPr>
                        <a:t>800</a:t>
                      </a:r>
                      <a:endParaRPr lang="en-US" sz="20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5103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>
                          <a:effectLst/>
                          <a:latin typeface="Sylfaen" panose="010A0502050306030303" pitchFamily="18" charset="0"/>
                        </a:rPr>
                        <a:t>12</a:t>
                      </a:r>
                      <a:endParaRPr lang="en-US" sz="20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>
                          <a:effectLst/>
                          <a:latin typeface="Sylfaen" panose="010A0502050306030303" pitchFamily="18" charset="0"/>
                        </a:rPr>
                        <a:t>ხონი</a:t>
                      </a:r>
                      <a:endParaRPr lang="en-US" sz="20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  <a:latin typeface="Sylfaen" panose="010A0502050306030303" pitchFamily="18" charset="0"/>
                        </a:rPr>
                        <a:t>750</a:t>
                      </a:r>
                      <a:endParaRPr lang="en-US" sz="20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5103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>
                          <a:effectLst/>
                          <a:latin typeface="Sylfaen" panose="010A0502050306030303" pitchFamily="18" charset="0"/>
                        </a:rPr>
                        <a:t>13</a:t>
                      </a:r>
                      <a:endParaRPr lang="en-US" sz="20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>
                          <a:effectLst/>
                          <a:latin typeface="Sylfaen" panose="010A0502050306030303" pitchFamily="18" charset="0"/>
                        </a:rPr>
                        <a:t>ყვარელი</a:t>
                      </a:r>
                      <a:endParaRPr lang="en-US" sz="20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  <a:latin typeface="Sylfaen" panose="010A0502050306030303" pitchFamily="18" charset="0"/>
                        </a:rPr>
                        <a:t>700</a:t>
                      </a:r>
                      <a:endParaRPr lang="en-US" sz="20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5103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>
                          <a:effectLst/>
                          <a:latin typeface="Sylfaen" panose="010A0502050306030303" pitchFamily="18" charset="0"/>
                        </a:rPr>
                        <a:t>14</a:t>
                      </a:r>
                      <a:endParaRPr lang="en-US" sz="20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>
                          <a:effectLst/>
                          <a:latin typeface="Sylfaen" panose="010A0502050306030303" pitchFamily="18" charset="0"/>
                        </a:rPr>
                        <a:t>თერჯოლა</a:t>
                      </a:r>
                      <a:endParaRPr lang="en-US" sz="20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  <a:latin typeface="Sylfaen" panose="010A0502050306030303" pitchFamily="18" charset="0"/>
                        </a:rPr>
                        <a:t>700</a:t>
                      </a:r>
                      <a:endParaRPr lang="en-US" sz="20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5103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>
                          <a:effectLst/>
                          <a:latin typeface="Sylfaen" panose="010A0502050306030303" pitchFamily="18" charset="0"/>
                        </a:rPr>
                        <a:t>15</a:t>
                      </a:r>
                      <a:endParaRPr lang="en-US" sz="20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  <a:latin typeface="Sylfaen" panose="010A0502050306030303" pitchFamily="18" charset="0"/>
                        </a:rPr>
                        <a:t>სიღნაღი</a:t>
                      </a:r>
                      <a:endParaRPr lang="en-US" sz="20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  <a:latin typeface="Sylfaen" panose="010A0502050306030303" pitchFamily="18" charset="0"/>
                        </a:rPr>
                        <a:t>650</a:t>
                      </a:r>
                      <a:endParaRPr lang="en-US" sz="20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5103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>
                          <a:effectLst/>
                          <a:latin typeface="Sylfaen" panose="010A0502050306030303" pitchFamily="18" charset="0"/>
                        </a:rPr>
                        <a:t>16</a:t>
                      </a:r>
                      <a:endParaRPr lang="en-US" sz="20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>
                          <a:effectLst/>
                          <a:latin typeface="Sylfaen" panose="010A0502050306030303" pitchFamily="18" charset="0"/>
                        </a:rPr>
                        <a:t>ტყიბული</a:t>
                      </a:r>
                      <a:endParaRPr lang="en-US" sz="20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  <a:latin typeface="Sylfaen" panose="010A0502050306030303" pitchFamily="18" charset="0"/>
                        </a:rPr>
                        <a:t>550</a:t>
                      </a:r>
                      <a:endParaRPr lang="en-US" sz="20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5103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>
                          <a:effectLst/>
                          <a:latin typeface="Sylfaen" panose="010A0502050306030303" pitchFamily="18" charset="0"/>
                        </a:rPr>
                        <a:t> </a:t>
                      </a:r>
                      <a:endParaRPr lang="en-US" sz="20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</a:rPr>
                        <a:t>სულ</a:t>
                      </a:r>
                      <a:endParaRPr lang="en-US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a-GE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</a:rPr>
                        <a:t>25 700</a:t>
                      </a:r>
                      <a:endParaRPr lang="en-US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78188" y="6243790"/>
            <a:ext cx="8664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b="1" dirty="0"/>
              <a:t>წყარო:</a:t>
            </a:r>
            <a:r>
              <a:rPr lang="ka-GE" dirty="0"/>
              <a:t> </a:t>
            </a:r>
            <a:r>
              <a:rPr lang="ka-GE" dirty="0" smtClean="0"/>
              <a:t>საქართველოს მთავრობის განკარგულება (N1570, 19.08.2020)</a:t>
            </a:r>
            <a:endParaRPr lang="en-US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8180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2673" y="244444"/>
            <a:ext cx="11253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400" b="1" dirty="0" smtClean="0">
                <a:solidFill>
                  <a:srgbClr val="0070C0"/>
                </a:solidFill>
              </a:rPr>
              <a:t>რა გაკეთდა ტერიტორიულ ერთეულებში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2673" y="946773"/>
            <a:ext cx="11126878" cy="476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lfaen" panose="010A0502050306030303" pitchFamily="18" charset="0"/>
              <a:buChar char="-"/>
            </a:pPr>
            <a:r>
              <a:rPr lang="ka-GE" sz="22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დასუფთავების მოსაკრებლის გადავადება;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lfaen" panose="010A0502050306030303" pitchFamily="18" charset="0"/>
              <a:buChar char="-"/>
            </a:pPr>
            <a:r>
              <a:rPr lang="en-US" sz="2200" i="1" dirty="0" err="1" smtClean="0"/>
              <a:t>საიჯარო</a:t>
            </a:r>
            <a:r>
              <a:rPr lang="en-US" sz="2200" i="1" dirty="0" smtClean="0"/>
              <a:t> </a:t>
            </a:r>
            <a:r>
              <a:rPr lang="en-US" sz="2200" i="1" dirty="0" err="1"/>
              <a:t>ხელშეკრულების</a:t>
            </a:r>
            <a:r>
              <a:rPr lang="en-US" sz="2200" i="1" dirty="0"/>
              <a:t> </a:t>
            </a:r>
            <a:r>
              <a:rPr lang="en-US" sz="2200" i="1" dirty="0" err="1"/>
              <a:t>საფუძველზე</a:t>
            </a:r>
            <a:r>
              <a:rPr lang="en-US" sz="2200" i="1" dirty="0"/>
              <a:t> </a:t>
            </a:r>
            <a:r>
              <a:rPr lang="en-US" sz="2200" i="1" dirty="0" err="1"/>
              <a:t>არსებული</a:t>
            </a:r>
            <a:r>
              <a:rPr lang="en-US" sz="2200" i="1" dirty="0"/>
              <a:t> </a:t>
            </a:r>
            <a:r>
              <a:rPr lang="en-US" sz="2200" i="1" dirty="0" err="1"/>
              <a:t>ქირის</a:t>
            </a:r>
            <a:r>
              <a:rPr lang="en-US" sz="2200" i="1" dirty="0"/>
              <a:t> </a:t>
            </a:r>
            <a:r>
              <a:rPr lang="en-US" sz="2200" i="1" dirty="0" err="1"/>
              <a:t>გადახდის</a:t>
            </a:r>
            <a:r>
              <a:rPr lang="en-US" sz="2200" i="1" dirty="0"/>
              <a:t> </a:t>
            </a:r>
            <a:r>
              <a:rPr lang="en-US" sz="2200" i="1" dirty="0" err="1" smtClean="0"/>
              <a:t>ვალდებულებები</a:t>
            </a:r>
            <a:r>
              <a:rPr lang="ka-GE" sz="2200" i="1" dirty="0" smtClean="0"/>
              <a:t>ს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გა</a:t>
            </a:r>
            <a:r>
              <a:rPr lang="ka-GE" sz="2200" i="1" dirty="0" smtClean="0"/>
              <a:t>დახედვა;</a:t>
            </a:r>
            <a:endParaRPr lang="ka-GE" sz="2200" i="1" dirty="0" smtClean="0">
              <a:ea typeface="Sylfaen_PDF_Subset"/>
              <a:cs typeface="Sylfaen" panose="010A0502050306030303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lfaen" panose="010A0502050306030303" pitchFamily="18" charset="0"/>
              <a:buChar char="-"/>
            </a:pPr>
            <a:r>
              <a:rPr lang="ka-GE" sz="2200" i="1" dirty="0" smtClean="0">
                <a:ea typeface="Calibri" panose="020F0502020204030204" pitchFamily="34" charset="0"/>
                <a:cs typeface="Sylfaen" panose="010A0502050306030303" pitchFamily="18" charset="0"/>
              </a:rPr>
              <a:t>ადგილობრივი </a:t>
            </a:r>
            <a:r>
              <a:rPr lang="ka-GE" sz="2200" i="1" dirty="0">
                <a:ea typeface="Calibri" panose="020F0502020204030204" pitchFamily="34" charset="0"/>
                <a:cs typeface="Sylfaen" panose="010A0502050306030303" pitchFamily="18" charset="0"/>
              </a:rPr>
              <a:t>საქალაქო რეგულარული სამგზავრო გადამყვანი </a:t>
            </a:r>
            <a:r>
              <a:rPr lang="ka-GE" sz="2200" i="1" dirty="0" smtClean="0">
                <a:ea typeface="Calibri" panose="020F0502020204030204" pitchFamily="34" charset="0"/>
                <a:cs typeface="Sylfaen" panose="010A0502050306030303" pitchFamily="18" charset="0"/>
              </a:rPr>
              <a:t>კომპანიების გათავისუფლება საქალაქო მარშრუტებზე </a:t>
            </a:r>
            <a:r>
              <a:rPr lang="ka-GE" sz="2200" i="1" dirty="0">
                <a:ea typeface="Calibri" panose="020F0502020204030204" pitchFamily="34" charset="0"/>
                <a:cs typeface="Sylfaen" panose="010A0502050306030303" pitchFamily="18" charset="0"/>
              </a:rPr>
              <a:t>ნებართვის გაცემის </a:t>
            </a:r>
            <a:r>
              <a:rPr lang="ka-GE" sz="2200" i="1" dirty="0" smtClean="0">
                <a:ea typeface="Calibri" panose="020F0502020204030204" pitchFamily="34" charset="0"/>
                <a:cs typeface="Sylfaen" panose="010A0502050306030303" pitchFamily="18" charset="0"/>
              </a:rPr>
              <a:t>ფასისაგან;</a:t>
            </a:r>
          </a:p>
          <a:p>
            <a:pPr marL="342900" indent="-342900" algn="just">
              <a:lnSpc>
                <a:spcPct val="115000"/>
              </a:lnSpc>
              <a:buFont typeface="Sylfaen" panose="010A0502050306030303" pitchFamily="18" charset="0"/>
              <a:buChar char="-"/>
            </a:pPr>
            <a:r>
              <a:rPr lang="ka-GE" sz="2200" i="1" dirty="0" smtClean="0"/>
              <a:t>ბიუჯეტიდან გამოთავისუფლებული </a:t>
            </a:r>
            <a:r>
              <a:rPr lang="ka-GE" sz="2200" i="1" dirty="0"/>
              <a:t>იქნა ადმინისტრაციული, კულტურული, სპორტული და სხვა მსგავსი ტიპის </a:t>
            </a:r>
            <a:r>
              <a:rPr lang="ka-GE" sz="2200" i="1" dirty="0" smtClean="0"/>
              <a:t>ხარჯები;</a:t>
            </a:r>
          </a:p>
          <a:p>
            <a:pPr marL="342900" indent="-342900" algn="just">
              <a:lnSpc>
                <a:spcPct val="115000"/>
              </a:lnSpc>
              <a:buFont typeface="Sylfaen" panose="010A0502050306030303" pitchFamily="18" charset="0"/>
              <a:buChar char="-"/>
            </a:pPr>
            <a:r>
              <a:rPr lang="ka-GE" sz="2200" i="1" dirty="0" smtClean="0"/>
              <a:t>მუნიციპალიტეტების </a:t>
            </a:r>
            <a:r>
              <a:rPr lang="ka-GE" sz="2200" i="1" dirty="0"/>
              <a:t>მიერ დაწესდა შეღავთების </a:t>
            </a:r>
            <a:r>
              <a:rPr lang="ka-GE" sz="2200" i="1" dirty="0" smtClean="0"/>
              <a:t>ნუსხა; </a:t>
            </a:r>
          </a:p>
          <a:p>
            <a:pPr marL="342900" indent="-342900" algn="just">
              <a:lnSpc>
                <a:spcPct val="115000"/>
              </a:lnSpc>
              <a:buFont typeface="Sylfaen" panose="010A0502050306030303" pitchFamily="18" charset="0"/>
              <a:buChar char="-"/>
            </a:pPr>
            <a:r>
              <a:rPr lang="ka-GE" sz="2200" i="1" dirty="0" smtClean="0"/>
              <a:t>შეიქმნა </a:t>
            </a:r>
            <a:r>
              <a:rPr lang="ka-GE" sz="2200" i="1" dirty="0"/>
              <a:t>საკარანტინე </a:t>
            </a:r>
            <a:r>
              <a:rPr lang="ka-GE" sz="2200" i="1" dirty="0" smtClean="0"/>
              <a:t>სივრცეები; </a:t>
            </a:r>
          </a:p>
          <a:p>
            <a:pPr marL="342900" indent="-342900" algn="just">
              <a:lnSpc>
                <a:spcPct val="115000"/>
              </a:lnSpc>
              <a:buFont typeface="Sylfaen" panose="010A0502050306030303" pitchFamily="18" charset="0"/>
              <a:buChar char="-"/>
            </a:pPr>
            <a:r>
              <a:rPr lang="ka-GE" sz="2200" i="1" dirty="0" smtClean="0"/>
              <a:t>განხორციელდა </a:t>
            </a:r>
            <a:r>
              <a:rPr lang="ka-GE" sz="2200" i="1" dirty="0"/>
              <a:t>სხვადასხვა პროგრამები კორონავირუსის გავცელების პრევენციისა და პანდემიით გამოწვეული სირთულეების დაძლევის  </a:t>
            </a:r>
            <a:r>
              <a:rPr lang="ka-GE" sz="2200" i="1" dirty="0" smtClean="0"/>
              <a:t>მიზნით;</a:t>
            </a:r>
          </a:p>
          <a:p>
            <a:pPr marL="342900" indent="-342900" algn="just">
              <a:lnSpc>
                <a:spcPct val="115000"/>
              </a:lnSpc>
              <a:buFont typeface="Sylfaen" panose="010A0502050306030303" pitchFamily="18" charset="0"/>
              <a:buChar char="-"/>
            </a:pPr>
            <a:r>
              <a:rPr lang="ka-GE" sz="2200" i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ბიუჯეტის სოციალური პროგრამების გაძლიერება;</a:t>
            </a:r>
            <a:endParaRPr lang="en-US" sz="22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9945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3743" y="181069"/>
            <a:ext cx="10963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2400" b="1" dirty="0" smtClean="0">
                <a:solidFill>
                  <a:srgbClr val="FF0000"/>
                </a:solidFill>
                <a:latin typeface="Sylfaen" panose="010A0502050306030303" pitchFamily="18" charset="0"/>
              </a:rPr>
              <a:t>მიზანშეწონილია:</a:t>
            </a:r>
            <a:endParaRPr lang="en-US" sz="2400" b="1" dirty="0">
              <a:solidFill>
                <a:srgbClr val="FF0000"/>
              </a:solidFill>
              <a:latin typeface="Sylfaen" panose="010A050205030603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8352" y="787651"/>
            <a:ext cx="1119913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ka-GE" sz="2000" dirty="0" smtClean="0"/>
              <a:t>ადგილობრივი </a:t>
            </a:r>
            <a:r>
              <a:rPr lang="ka-GE" sz="2000" dirty="0"/>
              <a:t>წარმოების მხარდაჭერა და </a:t>
            </a:r>
            <a:r>
              <a:rPr lang="ka-GE" sz="2000" dirty="0" smtClean="0"/>
              <a:t>იმპორტ </a:t>
            </a:r>
            <a:r>
              <a:rPr lang="ka-GE" sz="2000" dirty="0"/>
              <a:t>ჩანაცვლებული პროდუქციის წარმოება,  ასევე სამეწარმეო ველის და პროდუქციის </a:t>
            </a:r>
            <a:r>
              <a:rPr lang="ka-GE" sz="2000" dirty="0" smtClean="0"/>
              <a:t>დივერსიფიკაცია;</a:t>
            </a:r>
          </a:p>
          <a:p>
            <a:endParaRPr lang="ka-GE" sz="2000" dirty="0" smtClean="0"/>
          </a:p>
          <a:p>
            <a:pPr marL="342900" indent="-342900">
              <a:buFontTx/>
              <a:buChar char="-"/>
            </a:pPr>
            <a:r>
              <a:rPr lang="ka-GE" sz="2000" dirty="0" smtClean="0"/>
              <a:t>შეიქმნას </a:t>
            </a:r>
            <a:r>
              <a:rPr lang="ka-GE" sz="2000" dirty="0"/>
              <a:t>ქალაქების განვითარების ახალი პროგრამები/სტრატეგიები </a:t>
            </a:r>
            <a:r>
              <a:rPr lang="ru-RU" sz="2000" dirty="0"/>
              <a:t>COVID</a:t>
            </a:r>
            <a:r>
              <a:rPr lang="ka-GE" sz="2000" dirty="0"/>
              <a:t>-19-ის გამოწვევებიდან </a:t>
            </a:r>
            <a:r>
              <a:rPr lang="ka-GE" sz="2000" dirty="0" smtClean="0"/>
              <a:t>გამომდინარე;</a:t>
            </a:r>
          </a:p>
          <a:p>
            <a:endParaRPr lang="ka-GE" sz="2000" dirty="0" smtClean="0"/>
          </a:p>
          <a:p>
            <a:pPr marL="342900" indent="-342900">
              <a:buFontTx/>
              <a:buChar char="-"/>
            </a:pPr>
            <a:r>
              <a:rPr lang="ka-GE" sz="2000" dirty="0" smtClean="0"/>
              <a:t>მნიშვნელოვანი ცვლილებების შეტანა </a:t>
            </a:r>
            <a:r>
              <a:rPr lang="ka-GE" sz="2000" dirty="0"/>
              <a:t>ადგილობრივი ეკონომიკური განვითარების  </a:t>
            </a:r>
            <a:r>
              <a:rPr lang="ru-RU" sz="2000" dirty="0"/>
              <a:t>(LEDP)</a:t>
            </a:r>
            <a:r>
              <a:rPr lang="ka-GE" sz="2000" dirty="0"/>
              <a:t> გეგმებში და რეგიონული განვითარების სტრატეგიებში</a:t>
            </a:r>
            <a:r>
              <a:rPr lang="ka-GE" sz="2000" dirty="0" smtClean="0"/>
              <a:t>);</a:t>
            </a:r>
          </a:p>
          <a:p>
            <a:endParaRPr lang="ka-GE" sz="2000" dirty="0" smtClean="0"/>
          </a:p>
          <a:p>
            <a:pPr marL="342900" indent="-342900">
              <a:buFontTx/>
              <a:buChar char="-"/>
            </a:pPr>
            <a:r>
              <a:rPr lang="ka-GE" sz="2000" dirty="0" smtClean="0"/>
              <a:t>დაიხვეწოს </a:t>
            </a:r>
            <a:r>
              <a:rPr lang="ka-GE" sz="2000" dirty="0"/>
              <a:t>რეგიონების და მუნიციპალიტეტების ვებგვერდები მათში ეკონომიკური და კომერციული დიპლომატიის ჭრილში  </a:t>
            </a:r>
            <a:r>
              <a:rPr lang="ru-RU" sz="2000" dirty="0"/>
              <a:t>სრულყოფილი ინფორმაციის განთავსების  </a:t>
            </a:r>
            <a:r>
              <a:rPr lang="ru-RU" sz="2000" dirty="0" smtClean="0"/>
              <a:t>მიზნით;</a:t>
            </a:r>
            <a:endParaRPr lang="ka-GE" sz="2000" dirty="0" smtClean="0"/>
          </a:p>
          <a:p>
            <a:endParaRPr lang="ka-GE" sz="2000" dirty="0"/>
          </a:p>
          <a:p>
            <a:pPr marL="342900" indent="-342900">
              <a:buFontTx/>
              <a:buChar char="-"/>
            </a:pPr>
            <a:r>
              <a:rPr lang="ka-GE" sz="2000" dirty="0" smtClean="0"/>
              <a:t>ქალაქებმა </a:t>
            </a:r>
            <a:r>
              <a:rPr lang="ka-GE" sz="2000" dirty="0"/>
              <a:t>მოამზადონ შიგა და გარე ინვესტორებისათვის შეთავაზებათა პაკეტები, რაც ხელს შეუწყობს როგორც საინვესტიციო პროცესების დაჩქარებას, ისე ბიუჯეტში საკუთარი შემოსულობების მობილიზებას;</a:t>
            </a:r>
            <a:endParaRPr lang="en-US" sz="2000" dirty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260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3620" y="778599"/>
            <a:ext cx="11235351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ka-GE" sz="2200" dirty="0" smtClean="0"/>
              <a:t>საპატიო </a:t>
            </a:r>
            <a:r>
              <a:rPr lang="ka-GE" sz="2200" dirty="0"/>
              <a:t>კონსულების საქმიანობის ეფექტიანი გამოყენება, ასევე ევროპის რეგიონთა ასამბლეასთან და დამეგობრებულ/პარტნიორ ქალაქებთან ეკონომიკური ურთიერთობების გაღრმავება; </a:t>
            </a:r>
            <a:endParaRPr lang="ka-GE" sz="2200" dirty="0" smtClean="0"/>
          </a:p>
          <a:p>
            <a:endParaRPr lang="ka-GE" sz="2200" dirty="0" smtClean="0"/>
          </a:p>
          <a:p>
            <a:pPr marL="285750" lvl="0" indent="-285750">
              <a:buFontTx/>
              <a:buChar char="-"/>
            </a:pPr>
            <a:r>
              <a:rPr lang="ka-GE" sz="2200" dirty="0"/>
              <a:t> </a:t>
            </a:r>
            <a:r>
              <a:rPr lang="ru-RU" sz="2200" dirty="0"/>
              <a:t>COVID</a:t>
            </a:r>
            <a:r>
              <a:rPr lang="ka-GE" sz="2200" dirty="0"/>
              <a:t>-19-ის გამოწვევების </a:t>
            </a:r>
            <a:r>
              <a:rPr lang="ka-GE" sz="2200" dirty="0" smtClean="0"/>
              <a:t>გათვალისწინებით ქალაქების </a:t>
            </a:r>
            <a:r>
              <a:rPr lang="ka-GE" sz="2200" dirty="0"/>
              <a:t>და რეგიონების ბრენდირების </a:t>
            </a:r>
            <a:r>
              <a:rPr lang="ka-GE" sz="2200" dirty="0" smtClean="0"/>
              <a:t>კონცეფციის/სტრატეგიის დამუშავება;</a:t>
            </a:r>
          </a:p>
          <a:p>
            <a:pPr lvl="0"/>
            <a:endParaRPr lang="ka-GE" sz="2200" dirty="0" smtClean="0"/>
          </a:p>
          <a:p>
            <a:pPr marL="285750" lvl="0" indent="-285750">
              <a:buFontTx/>
              <a:buChar char="-"/>
            </a:pPr>
            <a:r>
              <a:rPr lang="ka-GE" sz="2200" dirty="0"/>
              <a:t>საწყის ეტაპზე </a:t>
            </a:r>
            <a:r>
              <a:rPr lang="ka-GE" sz="2200" dirty="0" smtClean="0"/>
              <a:t>რომელიმე </a:t>
            </a:r>
            <a:r>
              <a:rPr lang="ka-GE" sz="2200" dirty="0"/>
              <a:t>გადასახადისათვის </a:t>
            </a:r>
            <a:r>
              <a:rPr lang="ka-GE" sz="2200" dirty="0" smtClean="0"/>
              <a:t>(საშემოსავლო და/ან მოგების) </a:t>
            </a:r>
            <a:r>
              <a:rPr lang="ka-GE" sz="2200" dirty="0"/>
              <a:t>ადგილობრივი გადასახადის სტატუსის მინიჭება ან მარეგულირებელ (ზიარ) გადასახადად </a:t>
            </a:r>
            <a:r>
              <a:rPr lang="ka-GE" sz="2200" dirty="0" smtClean="0"/>
              <a:t>გადაქცევა;</a:t>
            </a:r>
          </a:p>
          <a:p>
            <a:pPr lvl="0"/>
            <a:endParaRPr lang="ka-GE" sz="2200" dirty="0" smtClean="0"/>
          </a:p>
          <a:p>
            <a:pPr marL="285750" lvl="0" indent="-285750">
              <a:buFontTx/>
              <a:buChar char="-"/>
            </a:pPr>
            <a:r>
              <a:rPr lang="ka-GE" sz="2200" dirty="0"/>
              <a:t> ხელი შეეწყოს ინტერმუნიციპალური თანამშრომლობის განვითარებას, მუნიციპალიტეტთა ასოციაციებისა და ინტერმუნიციპალური თანამშრომლობის ინსტიტუციების ჩამოყალიბებასა და განვითარებას, </a:t>
            </a:r>
            <a:endParaRPr lang="en-US" sz="2200" dirty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0802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7066" y="3005748"/>
            <a:ext cx="7754906" cy="29152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8309" y="941560"/>
            <a:ext cx="72699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4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მადლობა ყურადღებისთვის!</a:t>
            </a:r>
            <a:endParaRPr lang="en-US" sz="4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9519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828" y="443620"/>
            <a:ext cx="10139881" cy="526911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6993" y="5639564"/>
            <a:ext cx="1138926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b="1" dirty="0" smtClean="0"/>
              <a:t>წყარო</a:t>
            </a:r>
            <a:r>
              <a:rPr lang="ka-GE" dirty="0" smtClean="0"/>
              <a:t>: </a:t>
            </a:r>
            <a:r>
              <a:rPr lang="ka-GE" sz="1400" dirty="0" smtClean="0">
                <a:latin typeface="Sylfaen" panose="010A0502050306030303" pitchFamily="18" charset="0"/>
              </a:rPr>
              <a:t>პაპავა ვ. და ვ.ჭარაია () „საქართველოს სახელმწიფო ვალის ზრდის პრობლემა </a:t>
            </a:r>
            <a:r>
              <a:rPr lang="en-US" sz="1400" dirty="0" smtClean="0">
                <a:latin typeface="Sylfaen" panose="010A0502050306030303" pitchFamily="18" charset="0"/>
              </a:rPr>
              <a:t>COVID-19 </a:t>
            </a:r>
            <a:r>
              <a:rPr lang="ka-GE" sz="1400" dirty="0" smtClean="0">
                <a:latin typeface="Sylfaen" panose="010A0502050306030303" pitchFamily="18" charset="0"/>
              </a:rPr>
              <a:t>პანდემიით გამოწვეული ეკონომიკური კრიზისის პირობებში“. გვ. 7.</a:t>
            </a:r>
            <a:r>
              <a:rPr lang="en-US" sz="1400" dirty="0" smtClean="0">
                <a:latin typeface="Sylfaen" panose="010A0502050306030303" pitchFamily="18" charset="0"/>
              </a:rPr>
              <a:t> </a:t>
            </a:r>
            <a:r>
              <a:rPr lang="en-US" sz="1400" dirty="0">
                <a:latin typeface="Sylfaen" panose="010A0502050306030303" pitchFamily="18" charset="0"/>
                <a:hlinkClick r:id="rId3"/>
              </a:rPr>
              <a:t>https://</a:t>
            </a:r>
            <a:r>
              <a:rPr lang="en-US" sz="1400" dirty="0" smtClean="0">
                <a:latin typeface="Sylfaen" panose="010A0502050306030303" pitchFamily="18" charset="0"/>
                <a:hlinkClick r:id="rId3"/>
              </a:rPr>
              <a:t>www.researchgate.net/publication/348781610_sakartvelos_sakhelmtsipo_valis_zrdis_problema_COVID-19-is_pandemiit_gamotsveuli_ekonomikuri_krizisis_pirobebshi</a:t>
            </a:r>
            <a:r>
              <a:rPr lang="en-US" sz="1400" dirty="0" smtClean="0">
                <a:latin typeface="Sylfaen" panose="010A0502050306030303" pitchFamily="18" charset="0"/>
              </a:rPr>
              <a:t> </a:t>
            </a:r>
            <a:endParaRPr lang="en-US" sz="14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823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2963" y="181069"/>
            <a:ext cx="1175139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600" b="1" dirty="0"/>
              <a:t>სხვადასხვა ინსტიტუციების მიერ </a:t>
            </a:r>
            <a:r>
              <a:rPr lang="ka-GE" sz="2600" b="1" dirty="0" smtClean="0"/>
              <a:t>საქართველოს </a:t>
            </a:r>
          </a:p>
          <a:p>
            <a:pPr algn="ctr"/>
            <a:r>
              <a:rPr lang="ka-GE" sz="2600" b="1" dirty="0" smtClean="0"/>
              <a:t>მშპ-ის </a:t>
            </a:r>
            <a:r>
              <a:rPr lang="ka-GE" sz="2600" b="1" dirty="0"/>
              <a:t>პროგნოზები</a:t>
            </a:r>
            <a:endParaRPr lang="en-US" sz="26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976274"/>
              </p:ext>
            </p:extLst>
          </p:nvPr>
        </p:nvGraphicFramePr>
        <p:xfrm>
          <a:off x="570369" y="1140592"/>
          <a:ext cx="10719304" cy="47168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8036"/>
                <a:gridCol w="2143256"/>
                <a:gridCol w="2359547"/>
                <a:gridCol w="1550343"/>
                <a:gridCol w="2308122"/>
              </a:tblGrid>
              <a:tr h="4288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  <a:latin typeface="+mj-lt"/>
                        </a:rPr>
                        <a:t>დასახელება</a:t>
                      </a:r>
                      <a:endParaRPr lang="en-US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+mj-lt"/>
                        </a:rPr>
                        <a:t>თებერვალი</a:t>
                      </a:r>
                      <a:endParaRPr lang="en-US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  <a:latin typeface="+mj-lt"/>
                        </a:rPr>
                        <a:t>მარტი</a:t>
                      </a:r>
                      <a:endParaRPr lang="en-US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+mj-lt"/>
                        </a:rPr>
                        <a:t>აპრილი</a:t>
                      </a:r>
                      <a:endParaRPr lang="en-US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+mj-lt"/>
                        </a:rPr>
                        <a:t>მაისი</a:t>
                      </a:r>
                      <a:endParaRPr lang="en-US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88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 i="1" dirty="0">
                          <a:effectLst/>
                          <a:latin typeface="Sylfaen" panose="010A0502050306030303" pitchFamily="18" charset="0"/>
                        </a:rPr>
                        <a:t>TBC Capital</a:t>
                      </a:r>
                      <a:endParaRPr lang="en-US" sz="2400" i="1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+mj-lt"/>
                        </a:rPr>
                        <a:t> </a:t>
                      </a:r>
                      <a:endParaRPr lang="en-US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+mj-lt"/>
                        </a:rPr>
                        <a:t>1,7%; 2,5%</a:t>
                      </a:r>
                      <a:endParaRPr lang="en-US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+mj-lt"/>
                        </a:rPr>
                        <a:t>-4,5%</a:t>
                      </a:r>
                      <a:endParaRPr lang="en-US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+mj-lt"/>
                        </a:rPr>
                        <a:t>-4,5%; -5,5%</a:t>
                      </a:r>
                      <a:endParaRPr lang="en-US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88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 i="1" dirty="0">
                          <a:effectLst/>
                          <a:latin typeface="Sylfaen" panose="010A0502050306030303" pitchFamily="18" charset="0"/>
                        </a:rPr>
                        <a:t>ADB</a:t>
                      </a:r>
                      <a:endParaRPr lang="en-US" sz="2400" i="1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  <a:latin typeface="+mj-lt"/>
                        </a:rPr>
                        <a:t> </a:t>
                      </a:r>
                      <a:endParaRPr lang="en-US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+mj-lt"/>
                        </a:rPr>
                        <a:t>0%</a:t>
                      </a:r>
                      <a:endParaRPr lang="en-US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+mj-lt"/>
                        </a:rPr>
                        <a:t> </a:t>
                      </a:r>
                      <a:endParaRPr lang="en-US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+mj-lt"/>
                        </a:rPr>
                        <a:t> </a:t>
                      </a:r>
                      <a:endParaRPr lang="en-US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88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 i="1" dirty="0">
                          <a:effectLst/>
                          <a:latin typeface="Sylfaen" panose="010A0502050306030303" pitchFamily="18" charset="0"/>
                        </a:rPr>
                        <a:t>RENCAP</a:t>
                      </a:r>
                      <a:endParaRPr lang="en-US" sz="2400" i="1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  <a:latin typeface="+mj-lt"/>
                        </a:rPr>
                        <a:t> </a:t>
                      </a:r>
                      <a:endParaRPr lang="en-US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  <a:latin typeface="+mj-lt"/>
                        </a:rPr>
                        <a:t>-0,5%</a:t>
                      </a:r>
                      <a:endParaRPr lang="en-US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+mj-lt"/>
                        </a:rPr>
                        <a:t> </a:t>
                      </a:r>
                      <a:endParaRPr lang="en-US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+mj-lt"/>
                        </a:rPr>
                        <a:t>-2,9%</a:t>
                      </a:r>
                      <a:endParaRPr lang="en-US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88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 i="1" dirty="0">
                          <a:effectLst/>
                          <a:latin typeface="Sylfaen" panose="010A0502050306030303" pitchFamily="18" charset="0"/>
                        </a:rPr>
                        <a:t>Galt&amp;Tag</a:t>
                      </a:r>
                      <a:r>
                        <a:rPr lang="en-US" sz="2400" i="1" dirty="0" err="1">
                          <a:effectLst/>
                          <a:latin typeface="Sylfaen" panose="010A0502050306030303" pitchFamily="18" charset="0"/>
                        </a:rPr>
                        <a:t>gart</a:t>
                      </a:r>
                      <a:endParaRPr lang="en-US" sz="2400" i="1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+mj-lt"/>
                        </a:rPr>
                        <a:t>3,0%</a:t>
                      </a:r>
                      <a:endParaRPr lang="en-US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  <a:latin typeface="+mj-lt"/>
                        </a:rPr>
                        <a:t>-3,5%</a:t>
                      </a:r>
                      <a:endParaRPr lang="en-US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+mj-lt"/>
                        </a:rPr>
                        <a:t>-4,0%</a:t>
                      </a:r>
                      <a:endParaRPr lang="en-US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+mj-lt"/>
                        </a:rPr>
                        <a:t> </a:t>
                      </a:r>
                      <a:endParaRPr lang="en-US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88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i="1" dirty="0" err="1">
                          <a:effectLst/>
                          <a:latin typeface="Sylfaen" panose="010A0502050306030303" pitchFamily="18" charset="0"/>
                        </a:rPr>
                        <a:t>Sberbank</a:t>
                      </a:r>
                      <a:endParaRPr lang="en-US" sz="2400" i="1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+mj-lt"/>
                        </a:rPr>
                        <a:t> </a:t>
                      </a:r>
                      <a:endParaRPr lang="en-US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  <a:latin typeface="+mj-lt"/>
                        </a:rPr>
                        <a:t>-4,2%</a:t>
                      </a:r>
                      <a:endParaRPr lang="en-US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  <a:latin typeface="+mj-lt"/>
                        </a:rPr>
                        <a:t> </a:t>
                      </a:r>
                      <a:endParaRPr lang="en-US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+mj-lt"/>
                        </a:rPr>
                        <a:t> </a:t>
                      </a:r>
                      <a:endParaRPr lang="en-US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88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  <a:latin typeface="Sylfaen" panose="010A0502050306030303" pitchFamily="18" charset="0"/>
                        </a:rPr>
                        <a:t>World Bank</a:t>
                      </a:r>
                      <a:endParaRPr lang="en-US" sz="2400" i="1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+mj-lt"/>
                        </a:rPr>
                        <a:t> </a:t>
                      </a:r>
                      <a:endParaRPr lang="en-US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+mj-lt"/>
                        </a:rPr>
                        <a:t>-0,2%; -2,0%</a:t>
                      </a:r>
                      <a:endParaRPr lang="en-US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  <a:latin typeface="+mj-lt"/>
                        </a:rPr>
                        <a:t> </a:t>
                      </a:r>
                      <a:endParaRPr lang="en-US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  <a:latin typeface="+mj-lt"/>
                        </a:rPr>
                        <a:t> </a:t>
                      </a:r>
                      <a:endParaRPr lang="en-US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88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  <a:latin typeface="Sylfaen" panose="010A0502050306030303" pitchFamily="18" charset="0"/>
                        </a:rPr>
                        <a:t>IMF</a:t>
                      </a:r>
                      <a:endParaRPr lang="en-US" sz="2400" i="1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  <a:latin typeface="+mj-lt"/>
                        </a:rPr>
                        <a:t> </a:t>
                      </a:r>
                      <a:endParaRPr lang="en-US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+mj-lt"/>
                        </a:rPr>
                        <a:t> </a:t>
                      </a:r>
                      <a:endParaRPr lang="en-US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+mj-lt"/>
                        </a:rPr>
                        <a:t>-4,0%</a:t>
                      </a:r>
                      <a:endParaRPr lang="en-US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  <a:latin typeface="+mj-lt"/>
                        </a:rPr>
                        <a:t> </a:t>
                      </a:r>
                      <a:endParaRPr lang="en-US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88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  <a:latin typeface="Sylfaen" panose="010A0502050306030303" pitchFamily="18" charset="0"/>
                        </a:rPr>
                        <a:t>NBG</a:t>
                      </a:r>
                      <a:endParaRPr lang="en-US" sz="2400" i="1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+mj-lt"/>
                        </a:rPr>
                        <a:t> </a:t>
                      </a:r>
                      <a:endParaRPr lang="en-US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+mj-lt"/>
                        </a:rPr>
                        <a:t> </a:t>
                      </a:r>
                      <a:endParaRPr lang="en-US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+mj-lt"/>
                        </a:rPr>
                        <a:t>-4,0%</a:t>
                      </a:r>
                      <a:endParaRPr lang="en-US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  <a:latin typeface="+mj-lt"/>
                        </a:rPr>
                        <a:t> </a:t>
                      </a:r>
                      <a:endParaRPr lang="en-US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88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  <a:latin typeface="Sylfaen" panose="010A0502050306030303" pitchFamily="18" charset="0"/>
                        </a:rPr>
                        <a:t>MOF</a:t>
                      </a:r>
                      <a:endParaRPr lang="en-US" sz="2400" i="1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+mj-lt"/>
                        </a:rPr>
                        <a:t> </a:t>
                      </a:r>
                      <a:endParaRPr lang="en-US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+mj-lt"/>
                        </a:rPr>
                        <a:t> </a:t>
                      </a:r>
                      <a:endParaRPr lang="en-US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+mj-lt"/>
                        </a:rPr>
                        <a:t>-4,0%</a:t>
                      </a:r>
                      <a:endParaRPr lang="en-US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  <a:latin typeface="+mj-lt"/>
                        </a:rPr>
                        <a:t> </a:t>
                      </a:r>
                      <a:endParaRPr lang="en-US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88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  <a:latin typeface="Sylfaen" panose="010A0502050306030303" pitchFamily="18" charset="0"/>
                        </a:rPr>
                        <a:t>EBRD</a:t>
                      </a:r>
                      <a:endParaRPr lang="en-US" sz="2400" i="1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+mj-lt"/>
                        </a:rPr>
                        <a:t> </a:t>
                      </a:r>
                      <a:endParaRPr lang="en-US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+mj-lt"/>
                        </a:rPr>
                        <a:t> </a:t>
                      </a:r>
                      <a:endParaRPr lang="en-US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+mj-lt"/>
                        </a:rPr>
                        <a:t> </a:t>
                      </a:r>
                      <a:endParaRPr lang="en-US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  <a:latin typeface="+mj-lt"/>
                        </a:rPr>
                        <a:t>-5,5%</a:t>
                      </a:r>
                      <a:endParaRPr lang="en-US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6337" y="6056768"/>
            <a:ext cx="11760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b="1" dirty="0" smtClean="0"/>
              <a:t>წყარო: </a:t>
            </a:r>
            <a:r>
              <a:rPr lang="ka-GE" dirty="0" smtClean="0"/>
              <a:t>ნადარაია </a:t>
            </a:r>
            <a:r>
              <a:rPr lang="ka-GE" dirty="0"/>
              <a:t>ა</a:t>
            </a:r>
            <a:r>
              <a:rPr lang="ka-GE" dirty="0" smtClean="0"/>
              <a:t>.</a:t>
            </a:r>
            <a:r>
              <a:rPr lang="en-US" dirty="0" smtClean="0"/>
              <a:t> </a:t>
            </a:r>
            <a:r>
              <a:rPr lang="ka-GE" dirty="0" smtClean="0"/>
              <a:t>და სხვ. </a:t>
            </a:r>
            <a:r>
              <a:rPr lang="ka-GE" dirty="0"/>
              <a:t>(2020), COVID-19-ის ზეგავლენა საქართველოს ეკონომიკაზე. თიბისი კაპიტალი. </a:t>
            </a:r>
            <a:r>
              <a:rPr lang="ka-GE" dirty="0" smtClean="0"/>
              <a:t>URL</a:t>
            </a:r>
            <a:r>
              <a:rPr lang="ka-GE" dirty="0"/>
              <a:t>: </a:t>
            </a:r>
            <a:r>
              <a:rPr lang="ka-GE" u="sng" dirty="0">
                <a:hlinkClick r:id="rId2"/>
              </a:rPr>
              <a:t>https://admin.tbccapital.ge/uploads/files/files_d2572184_May15,2020-COVID-19ImpactonGeorgianEconomy.pdf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80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5513" y="153909"/>
            <a:ext cx="11316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400" b="1" dirty="0"/>
              <a:t>ტურიზმიდან </a:t>
            </a:r>
            <a:r>
              <a:rPr lang="ka-GE" sz="2400" b="1" dirty="0" smtClean="0"/>
              <a:t>შემოსავლების ხვედრითი წილი საქართველოს </a:t>
            </a:r>
          </a:p>
          <a:p>
            <a:pPr algn="ctr"/>
            <a:r>
              <a:rPr lang="ka-GE" sz="2400" b="1" dirty="0" smtClean="0"/>
              <a:t>მშპ-ში 2016-2020 წლებში, % </a:t>
            </a:r>
            <a:endParaRPr lang="en-US" sz="24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7506676"/>
              </p:ext>
            </p:extLst>
          </p:nvPr>
        </p:nvGraphicFramePr>
        <p:xfrm>
          <a:off x="669956" y="1466661"/>
          <a:ext cx="10846052" cy="4952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806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9497435"/>
              </p:ext>
            </p:extLst>
          </p:nvPr>
        </p:nvGraphicFramePr>
        <p:xfrm>
          <a:off x="669956" y="1032095"/>
          <a:ext cx="10981854" cy="5386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2384" y="217283"/>
            <a:ext cx="10791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400" b="1" dirty="0"/>
              <a:t>უცხოელ ვიზიტორთა ვიზიტების რაოდენობა, ათასი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65971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9834" y="867294"/>
            <a:ext cx="11280617" cy="439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lnSpc>
                <a:spcPct val="106000"/>
              </a:lnSpc>
              <a:spcAft>
                <a:spcPts val="0"/>
              </a:spcAft>
            </a:pPr>
            <a:r>
              <a:rPr lang="ka-GE" sz="2200" b="1" dirty="0">
                <a:ea typeface="Calibri" panose="020F0502020204030204" pitchFamily="34" charset="0"/>
                <a:cs typeface="FiraGO-Book"/>
              </a:rPr>
              <a:t>ეკონომიკური ზრდის </a:t>
            </a:r>
            <a:r>
              <a:rPr lang="ka-GE" sz="2200" b="1" dirty="0" smtClean="0">
                <a:ea typeface="Calibri" panose="020F0502020204030204" pitchFamily="34" charset="0"/>
                <a:cs typeface="FiraGO-Book"/>
              </a:rPr>
              <a:t>2020 </a:t>
            </a:r>
            <a:r>
              <a:rPr lang="ka-GE" sz="2200" b="1" dirty="0">
                <a:ea typeface="Calibri" panose="020F0502020204030204" pitchFamily="34" charset="0"/>
                <a:cs typeface="FiraGO-Book"/>
              </a:rPr>
              <a:t>წელი წინა </a:t>
            </a:r>
            <a:r>
              <a:rPr lang="ka-GE" sz="2200" b="1" dirty="0" smtClean="0">
                <a:ea typeface="Calibri" panose="020F0502020204030204" pitchFamily="34" charset="0"/>
                <a:cs typeface="FiraGO-Book"/>
              </a:rPr>
              <a:t>წლის შესაბამის </a:t>
            </a:r>
            <a:r>
              <a:rPr lang="ka-GE" sz="2200" b="1" dirty="0">
                <a:ea typeface="Calibri" panose="020F0502020204030204" pitchFamily="34" charset="0"/>
                <a:cs typeface="FiraGO-Book"/>
              </a:rPr>
              <a:t>პერიოდთან შედარებით, %</a:t>
            </a:r>
            <a:endParaRPr lang="en-US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905" y="1493823"/>
            <a:ext cx="9859223" cy="448146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479834" y="289711"/>
            <a:ext cx="114073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800" b="1" dirty="0" smtClean="0">
                <a:solidFill>
                  <a:srgbClr val="0070C0"/>
                </a:solidFill>
              </a:rPr>
              <a:t>საქართველოში შექმნილი სირთულეები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8476" y="5975287"/>
            <a:ext cx="369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b="1" dirty="0"/>
              <a:t>წყარო:</a:t>
            </a:r>
            <a:r>
              <a:rPr lang="ka-GE" dirty="0"/>
              <a:t> </a:t>
            </a:r>
            <a:r>
              <a:rPr lang="en-US" dirty="0" smtClean="0">
                <a:latin typeface="Sylfaen" panose="010A0502050306030303" pitchFamily="18" charset="0"/>
                <a:hlinkClick r:id="rId3"/>
              </a:rPr>
              <a:t>www.geostat.ge</a:t>
            </a:r>
            <a:endParaRPr lang="en-US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880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20801" y="383439"/>
            <a:ext cx="76578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2019-</a:t>
            </a:r>
            <a:r>
              <a:rPr lang="ka-GE" sz="2400" b="1" dirty="0">
                <a:ea typeface="Calibri" panose="020F0502020204030204" pitchFamily="34" charset="0"/>
                <a:cs typeface="Sylfaen" panose="010A0502050306030303" pitchFamily="18" charset="0"/>
              </a:rPr>
              <a:t>2020 წლების ზოგიერთი მაჩვენებლის ცვლილება</a:t>
            </a:r>
            <a:endParaRPr lang="en-US" sz="24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245637"/>
              </p:ext>
            </p:extLst>
          </p:nvPr>
        </p:nvGraphicFramePr>
        <p:xfrm>
          <a:off x="923453" y="959665"/>
          <a:ext cx="10492966" cy="52006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4461"/>
                <a:gridCol w="5266381"/>
                <a:gridCol w="2503372"/>
                <a:gridCol w="2198752"/>
              </a:tblGrid>
              <a:tr h="170205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  <a:latin typeface="Sylfaen" panose="010A0502050306030303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400" b="1" dirty="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მაჩვენებელი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400" b="1" dirty="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პერიოდი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400" b="1" dirty="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კლება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 2019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წლის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ანალოგიურ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პერიოდთან</a:t>
                      </a:r>
                      <a:r>
                        <a:rPr lang="ka-GE" sz="2400" b="1" dirty="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, %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8691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Sylfaen" panose="010A0502050306030303" pitchFamily="18" charset="0"/>
                        </a:rPr>
                        <a:t>მთლიანი სამამულო პროდუქტი</a:t>
                      </a:r>
                      <a:endParaRPr lang="en-US" sz="240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  <a:latin typeface="Sylfaen" panose="010A0502050306030303" pitchFamily="18" charset="0"/>
                        </a:rPr>
                        <a:t>იანვარი-მაისი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  <a:latin typeface="Sylfaen" panose="010A0502050306030303" pitchFamily="18" charset="0"/>
                        </a:rPr>
                        <a:t>13.5 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8691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  <a:latin typeface="Sylfaen" panose="010A0502050306030303" pitchFamily="18" charset="0"/>
                        </a:rPr>
                        <a:t>პირდაპირი უცხოური ინვესტიციები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  <a:latin typeface="Sylfaen" panose="010A0502050306030303" pitchFamily="18" charset="0"/>
                        </a:rPr>
                        <a:t>იანვარი-მარტი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  <a:latin typeface="Sylfaen" panose="010A0502050306030303" pitchFamily="18" charset="0"/>
                        </a:rPr>
                        <a:t>41.7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8691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Sylfaen" panose="010A0502050306030303" pitchFamily="18" charset="0"/>
                        </a:rPr>
                        <a:t>საერთაშორისო ვიზიტორების ვიზიტები</a:t>
                      </a:r>
                      <a:endParaRPr lang="en-US" sz="240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  <a:latin typeface="Sylfaen" panose="010A0502050306030303" pitchFamily="18" charset="0"/>
                        </a:rPr>
                        <a:t>იანვარი-მარტი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  <a:latin typeface="Sylfaen" panose="010A0502050306030303" pitchFamily="18" charset="0"/>
                        </a:rPr>
                        <a:t>16.0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8691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Sylfaen" panose="010A0502050306030303" pitchFamily="18" charset="0"/>
                        </a:rPr>
                        <a:t>საგარეო ვაჭრობის ბრუნვა</a:t>
                      </a:r>
                      <a:endParaRPr lang="en-US" sz="240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  <a:latin typeface="Sylfaen" panose="010A0502050306030303" pitchFamily="18" charset="0"/>
                        </a:rPr>
                        <a:t>იანვარი-მაისი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  <a:latin typeface="Sylfaen" panose="010A0502050306030303" pitchFamily="18" charset="0"/>
                        </a:rPr>
                        <a:t>16.8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8691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5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Sylfaen" panose="010A0502050306030303" pitchFamily="18" charset="0"/>
                        </a:rPr>
                        <a:t>ექსპორტი </a:t>
                      </a:r>
                      <a:endParaRPr lang="en-US" sz="240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Sylfaen" panose="010A0502050306030303" pitchFamily="18" charset="0"/>
                        </a:rPr>
                        <a:t>იანვარი-მაისი</a:t>
                      </a:r>
                      <a:endParaRPr lang="en-US" sz="240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  <a:latin typeface="Sylfaen" panose="010A0502050306030303" pitchFamily="18" charset="0"/>
                        </a:rPr>
                        <a:t>16.2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8691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Sylfaen" panose="010A0502050306030303" pitchFamily="18" charset="0"/>
                        </a:rPr>
                        <a:t>იმპორტი </a:t>
                      </a:r>
                      <a:endParaRPr lang="en-US" sz="240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  <a:latin typeface="Sylfaen" panose="010A0502050306030303" pitchFamily="18" charset="0"/>
                        </a:rPr>
                        <a:t>იანვარი-მაისი</a:t>
                      </a:r>
                      <a:endParaRPr lang="en-US" sz="240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  <a:latin typeface="Sylfaen" panose="010A0502050306030303" pitchFamily="18" charset="0"/>
                        </a:rPr>
                        <a:t>17.0</a:t>
                      </a:r>
                      <a:endParaRPr lang="en-US" sz="2400" dirty="0"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673221" y="6237838"/>
            <a:ext cx="369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b="1" dirty="0"/>
              <a:t>წყარო:</a:t>
            </a:r>
            <a:r>
              <a:rPr lang="ka-GE" dirty="0"/>
              <a:t> </a:t>
            </a:r>
            <a:r>
              <a:rPr lang="en-US" dirty="0" smtClean="0">
                <a:latin typeface="Sylfaen" panose="010A0502050306030303" pitchFamily="18" charset="0"/>
                <a:hlinkClick r:id="rId2"/>
              </a:rPr>
              <a:t>www.geostat.ge</a:t>
            </a:r>
            <a:endParaRPr lang="en-US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599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1900</Words>
  <Application>Microsoft Office PowerPoint</Application>
  <PresentationFormat>Widescreen</PresentationFormat>
  <Paragraphs>409</Paragraphs>
  <Slides>35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5" baseType="lpstr">
      <vt:lpstr>Arial</vt:lpstr>
      <vt:lpstr>Calibri</vt:lpstr>
      <vt:lpstr>Calibri Light</vt:lpstr>
      <vt:lpstr>FiraGO-Book</vt:lpstr>
      <vt:lpstr>Sylfaen</vt:lpstr>
      <vt:lpstr>Sylfaen_PDF_Subset</vt:lpstr>
      <vt:lpstr>Times New Roman</vt:lpstr>
      <vt:lpstr>Wingdings</vt:lpstr>
      <vt:lpstr>Office Theme</vt:lpstr>
      <vt:lpstr>Equation.DSMT4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87</cp:revision>
  <dcterms:created xsi:type="dcterms:W3CDTF">2021-05-18T08:04:23Z</dcterms:created>
  <dcterms:modified xsi:type="dcterms:W3CDTF">2021-05-28T11:32:56Z</dcterms:modified>
</cp:coreProperties>
</file>