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50"/>
  </p:notesMasterIdLst>
  <p:sldIdLst>
    <p:sldId id="257" r:id="rId5"/>
    <p:sldId id="259" r:id="rId6"/>
    <p:sldId id="267" r:id="rId7"/>
    <p:sldId id="266" r:id="rId8"/>
    <p:sldId id="268" r:id="rId9"/>
    <p:sldId id="269" r:id="rId10"/>
    <p:sldId id="260" r:id="rId11"/>
    <p:sldId id="270" r:id="rId12"/>
    <p:sldId id="261" r:id="rId13"/>
    <p:sldId id="262" r:id="rId14"/>
    <p:sldId id="263" r:id="rId15"/>
    <p:sldId id="264" r:id="rId16"/>
    <p:sldId id="265" r:id="rId17"/>
    <p:sldId id="272" r:id="rId18"/>
    <p:sldId id="273" r:id="rId19"/>
    <p:sldId id="274" r:id="rId20"/>
    <p:sldId id="291" r:id="rId21"/>
    <p:sldId id="292" r:id="rId22"/>
    <p:sldId id="293" r:id="rId23"/>
    <p:sldId id="294" r:id="rId24"/>
    <p:sldId id="290" r:id="rId25"/>
    <p:sldId id="275" r:id="rId26"/>
    <p:sldId id="276" r:id="rId27"/>
    <p:sldId id="277" r:id="rId28"/>
    <p:sldId id="278" r:id="rId29"/>
    <p:sldId id="279" r:id="rId30"/>
    <p:sldId id="281" r:id="rId31"/>
    <p:sldId id="280" r:id="rId32"/>
    <p:sldId id="282" r:id="rId33"/>
    <p:sldId id="283" r:id="rId34"/>
    <p:sldId id="284" r:id="rId35"/>
    <p:sldId id="285" r:id="rId36"/>
    <p:sldId id="286" r:id="rId37"/>
    <p:sldId id="287" r:id="rId38"/>
    <p:sldId id="288" r:id="rId39"/>
    <p:sldId id="289" r:id="rId40"/>
    <p:sldId id="271" r:id="rId41"/>
    <p:sldId id="295" r:id="rId42"/>
    <p:sldId id="298" r:id="rId43"/>
    <p:sldId id="296" r:id="rId44"/>
    <p:sldId id="297" r:id="rId45"/>
    <p:sldId id="299" r:id="rId46"/>
    <p:sldId id="300" r:id="rId47"/>
    <p:sldId id="301" r:id="rId48"/>
    <p:sldId id="302"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628" autoAdjust="0"/>
  </p:normalViewPr>
  <p:slideViewPr>
    <p:cSldViewPr snapToGrid="0">
      <p:cViewPr varScale="1">
        <p:scale>
          <a:sx n="83" d="100"/>
          <a:sy n="83" d="100"/>
        </p:scale>
        <p:origin x="65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FE18E0-6A87-40DB-926D-2CA308045880}" type="doc">
      <dgm:prSet loTypeId="urn:microsoft.com/office/officeart/2005/8/layout/hList6" loCatId="list" qsTypeId="urn:microsoft.com/office/officeart/2005/8/quickstyle/simple5" qsCatId="simple" csTypeId="urn:microsoft.com/office/officeart/2005/8/colors/accent2_2" csCatId="accent2"/>
      <dgm:spPr/>
      <dgm:t>
        <a:bodyPr/>
        <a:lstStyle/>
        <a:p>
          <a:endParaRPr lang="ka-GE"/>
        </a:p>
      </dgm:t>
    </dgm:pt>
    <dgm:pt modelId="{724D0763-4184-48CD-AAC7-51EC760603E0}">
      <dgm:prSet custT="1"/>
      <dgm:spPr/>
      <dgm:t>
        <a:bodyPr/>
        <a:lstStyle/>
        <a:p>
          <a:r>
            <a:rPr lang="ka-GE" sz="1400" dirty="0">
              <a:latin typeface="Calibri" panose="020F0502020204030204" pitchFamily="34" charset="0"/>
              <a:cs typeface="Calibri" panose="020F0502020204030204" pitchFamily="34" charset="0"/>
            </a:rPr>
            <a:t>სუვერენული ვალის უპრეცენდენტო ზრდა;</a:t>
          </a:r>
        </a:p>
      </dgm:t>
    </dgm:pt>
    <dgm:pt modelId="{93C4DDA6-A680-4613-B9C3-0F2ABE98BF5E}" type="parTrans" cxnId="{9D93B80A-6289-49FB-9683-860F2FB72F3B}">
      <dgm:prSet/>
      <dgm:spPr/>
      <dgm:t>
        <a:bodyPr/>
        <a:lstStyle/>
        <a:p>
          <a:endParaRPr lang="ka-GE" sz="1100"/>
        </a:p>
      </dgm:t>
    </dgm:pt>
    <dgm:pt modelId="{788F7C4C-0613-4AEF-B8FB-4178A5E5198F}" type="sibTrans" cxnId="{9D93B80A-6289-49FB-9683-860F2FB72F3B}">
      <dgm:prSet/>
      <dgm:spPr/>
      <dgm:t>
        <a:bodyPr/>
        <a:lstStyle/>
        <a:p>
          <a:endParaRPr lang="ka-GE" sz="1100"/>
        </a:p>
      </dgm:t>
    </dgm:pt>
    <dgm:pt modelId="{60934997-CE0C-4860-9B13-A3A598DE3D31}">
      <dgm:prSet custT="1"/>
      <dgm:spPr/>
      <dgm:t>
        <a:bodyPr/>
        <a:lstStyle/>
        <a:p>
          <a:r>
            <a:rPr lang="ka-GE" sz="1400" dirty="0"/>
            <a:t>პროტექციონიზმი და პოპულიზმი;</a:t>
          </a:r>
        </a:p>
      </dgm:t>
    </dgm:pt>
    <dgm:pt modelId="{F6B15221-9B5C-4352-8D7D-5DD8A9C85ED2}" type="parTrans" cxnId="{28BB52CF-3594-46AE-AAD0-1D79B4C7D1FE}">
      <dgm:prSet/>
      <dgm:spPr/>
      <dgm:t>
        <a:bodyPr/>
        <a:lstStyle/>
        <a:p>
          <a:endParaRPr lang="ka-GE" sz="1100"/>
        </a:p>
      </dgm:t>
    </dgm:pt>
    <dgm:pt modelId="{C4E67DD6-9B4B-452A-B03C-E2CB4E229D09}" type="sibTrans" cxnId="{28BB52CF-3594-46AE-AAD0-1D79B4C7D1FE}">
      <dgm:prSet/>
      <dgm:spPr/>
      <dgm:t>
        <a:bodyPr/>
        <a:lstStyle/>
        <a:p>
          <a:endParaRPr lang="ka-GE" sz="1100"/>
        </a:p>
      </dgm:t>
    </dgm:pt>
    <dgm:pt modelId="{20C55AA7-0F0A-4227-B10B-AD43B7D02D1B}">
      <dgm:prSet custT="1"/>
      <dgm:spPr/>
      <dgm:t>
        <a:bodyPr/>
        <a:lstStyle/>
        <a:p>
          <a:r>
            <a:rPr lang="ka-GE" sz="1400"/>
            <a:t>ახალი ფინანსური წესრიგის საჭიროება.</a:t>
          </a:r>
        </a:p>
      </dgm:t>
    </dgm:pt>
    <dgm:pt modelId="{AD6B5C0D-BA4A-402D-A322-8B0CB00B7CB9}" type="parTrans" cxnId="{E4E314FC-0410-4C5A-89D0-F25E6B5829EC}">
      <dgm:prSet/>
      <dgm:spPr/>
      <dgm:t>
        <a:bodyPr/>
        <a:lstStyle/>
        <a:p>
          <a:endParaRPr lang="ka-GE" sz="1100"/>
        </a:p>
      </dgm:t>
    </dgm:pt>
    <dgm:pt modelId="{A96696DC-431C-4365-AA14-46DEFB309E2F}" type="sibTrans" cxnId="{E4E314FC-0410-4C5A-89D0-F25E6B5829EC}">
      <dgm:prSet/>
      <dgm:spPr/>
      <dgm:t>
        <a:bodyPr/>
        <a:lstStyle/>
        <a:p>
          <a:endParaRPr lang="ka-GE" sz="1100"/>
        </a:p>
      </dgm:t>
    </dgm:pt>
    <dgm:pt modelId="{958C1C4D-F764-4ABC-A5E5-1963D978C146}" type="pres">
      <dgm:prSet presAssocID="{ECFE18E0-6A87-40DB-926D-2CA308045880}" presName="Name0" presStyleCnt="0">
        <dgm:presLayoutVars>
          <dgm:dir/>
          <dgm:resizeHandles val="exact"/>
        </dgm:presLayoutVars>
      </dgm:prSet>
      <dgm:spPr/>
      <dgm:t>
        <a:bodyPr/>
        <a:lstStyle/>
        <a:p>
          <a:endParaRPr lang="en-US"/>
        </a:p>
      </dgm:t>
    </dgm:pt>
    <dgm:pt modelId="{D62E2CA2-5E2D-4EA2-AFC7-E4CFAFE0F65A}" type="pres">
      <dgm:prSet presAssocID="{724D0763-4184-48CD-AAC7-51EC760603E0}" presName="node" presStyleLbl="node1" presStyleIdx="0" presStyleCnt="3">
        <dgm:presLayoutVars>
          <dgm:bulletEnabled val="1"/>
        </dgm:presLayoutVars>
      </dgm:prSet>
      <dgm:spPr/>
      <dgm:t>
        <a:bodyPr/>
        <a:lstStyle/>
        <a:p>
          <a:endParaRPr lang="en-US"/>
        </a:p>
      </dgm:t>
    </dgm:pt>
    <dgm:pt modelId="{77EAA72F-B33C-4FE7-ADE5-09A6D1ABCD9F}" type="pres">
      <dgm:prSet presAssocID="{788F7C4C-0613-4AEF-B8FB-4178A5E5198F}" presName="sibTrans" presStyleCnt="0"/>
      <dgm:spPr/>
    </dgm:pt>
    <dgm:pt modelId="{6371F634-6985-4EC3-9548-E3BA2CCC7EA2}" type="pres">
      <dgm:prSet presAssocID="{60934997-CE0C-4860-9B13-A3A598DE3D31}" presName="node" presStyleLbl="node1" presStyleIdx="1" presStyleCnt="3">
        <dgm:presLayoutVars>
          <dgm:bulletEnabled val="1"/>
        </dgm:presLayoutVars>
      </dgm:prSet>
      <dgm:spPr/>
      <dgm:t>
        <a:bodyPr/>
        <a:lstStyle/>
        <a:p>
          <a:endParaRPr lang="en-US"/>
        </a:p>
      </dgm:t>
    </dgm:pt>
    <dgm:pt modelId="{BFEFBCF6-F760-43A7-B3B7-CAFC366120DC}" type="pres">
      <dgm:prSet presAssocID="{C4E67DD6-9B4B-452A-B03C-E2CB4E229D09}" presName="sibTrans" presStyleCnt="0"/>
      <dgm:spPr/>
    </dgm:pt>
    <dgm:pt modelId="{9239B97D-C1FB-4EC0-967D-32A8FBB3049B}" type="pres">
      <dgm:prSet presAssocID="{20C55AA7-0F0A-4227-B10B-AD43B7D02D1B}" presName="node" presStyleLbl="node1" presStyleIdx="2" presStyleCnt="3">
        <dgm:presLayoutVars>
          <dgm:bulletEnabled val="1"/>
        </dgm:presLayoutVars>
      </dgm:prSet>
      <dgm:spPr/>
      <dgm:t>
        <a:bodyPr/>
        <a:lstStyle/>
        <a:p>
          <a:endParaRPr lang="en-US"/>
        </a:p>
      </dgm:t>
    </dgm:pt>
  </dgm:ptLst>
  <dgm:cxnLst>
    <dgm:cxn modelId="{9D93B80A-6289-49FB-9683-860F2FB72F3B}" srcId="{ECFE18E0-6A87-40DB-926D-2CA308045880}" destId="{724D0763-4184-48CD-AAC7-51EC760603E0}" srcOrd="0" destOrd="0" parTransId="{93C4DDA6-A680-4613-B9C3-0F2ABE98BF5E}" sibTransId="{788F7C4C-0613-4AEF-B8FB-4178A5E5198F}"/>
    <dgm:cxn modelId="{6870BF4E-E491-4CAA-865E-54E38A81B109}" type="presOf" srcId="{724D0763-4184-48CD-AAC7-51EC760603E0}" destId="{D62E2CA2-5E2D-4EA2-AFC7-E4CFAFE0F65A}" srcOrd="0" destOrd="0" presId="urn:microsoft.com/office/officeart/2005/8/layout/hList6"/>
    <dgm:cxn modelId="{4A54896E-37B5-4361-A337-1E0A53C9976D}" type="presOf" srcId="{60934997-CE0C-4860-9B13-A3A598DE3D31}" destId="{6371F634-6985-4EC3-9548-E3BA2CCC7EA2}" srcOrd="0" destOrd="0" presId="urn:microsoft.com/office/officeart/2005/8/layout/hList6"/>
    <dgm:cxn modelId="{28BB52CF-3594-46AE-AAD0-1D79B4C7D1FE}" srcId="{ECFE18E0-6A87-40DB-926D-2CA308045880}" destId="{60934997-CE0C-4860-9B13-A3A598DE3D31}" srcOrd="1" destOrd="0" parTransId="{F6B15221-9B5C-4352-8D7D-5DD8A9C85ED2}" sibTransId="{C4E67DD6-9B4B-452A-B03C-E2CB4E229D09}"/>
    <dgm:cxn modelId="{65B4CE77-DB4E-4E02-9F99-F496C2A682B5}" type="presOf" srcId="{20C55AA7-0F0A-4227-B10B-AD43B7D02D1B}" destId="{9239B97D-C1FB-4EC0-967D-32A8FBB3049B}" srcOrd="0" destOrd="0" presId="urn:microsoft.com/office/officeart/2005/8/layout/hList6"/>
    <dgm:cxn modelId="{8ABB305C-EB38-4EBF-8C83-75D1148E779A}" type="presOf" srcId="{ECFE18E0-6A87-40DB-926D-2CA308045880}" destId="{958C1C4D-F764-4ABC-A5E5-1963D978C146}" srcOrd="0" destOrd="0" presId="urn:microsoft.com/office/officeart/2005/8/layout/hList6"/>
    <dgm:cxn modelId="{E4E314FC-0410-4C5A-89D0-F25E6B5829EC}" srcId="{ECFE18E0-6A87-40DB-926D-2CA308045880}" destId="{20C55AA7-0F0A-4227-B10B-AD43B7D02D1B}" srcOrd="2" destOrd="0" parTransId="{AD6B5C0D-BA4A-402D-A322-8B0CB00B7CB9}" sibTransId="{A96696DC-431C-4365-AA14-46DEFB309E2F}"/>
    <dgm:cxn modelId="{6F63FA9A-6A19-4F9A-A08C-A7AD8CB32252}" type="presParOf" srcId="{958C1C4D-F764-4ABC-A5E5-1963D978C146}" destId="{D62E2CA2-5E2D-4EA2-AFC7-E4CFAFE0F65A}" srcOrd="0" destOrd="0" presId="urn:microsoft.com/office/officeart/2005/8/layout/hList6"/>
    <dgm:cxn modelId="{116456B0-F68A-46B6-984A-1BC6016861A0}" type="presParOf" srcId="{958C1C4D-F764-4ABC-A5E5-1963D978C146}" destId="{77EAA72F-B33C-4FE7-ADE5-09A6D1ABCD9F}" srcOrd="1" destOrd="0" presId="urn:microsoft.com/office/officeart/2005/8/layout/hList6"/>
    <dgm:cxn modelId="{602119E9-80E5-46E7-8869-B23D2051E6D0}" type="presParOf" srcId="{958C1C4D-F764-4ABC-A5E5-1963D978C146}" destId="{6371F634-6985-4EC3-9548-E3BA2CCC7EA2}" srcOrd="2" destOrd="0" presId="urn:microsoft.com/office/officeart/2005/8/layout/hList6"/>
    <dgm:cxn modelId="{D014E4D8-EEF6-454A-9EFD-501B1C1B14ED}" type="presParOf" srcId="{958C1C4D-F764-4ABC-A5E5-1963D978C146}" destId="{BFEFBCF6-F760-43A7-B3B7-CAFC366120DC}" srcOrd="3" destOrd="0" presId="urn:microsoft.com/office/officeart/2005/8/layout/hList6"/>
    <dgm:cxn modelId="{F31FB65A-CBF0-43E3-8735-F9E42D4BAD4A}" type="presParOf" srcId="{958C1C4D-F764-4ABC-A5E5-1963D978C146}" destId="{9239B97D-C1FB-4EC0-967D-32A8FBB3049B}"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1E24BF-1E43-43D4-A6FF-218ACDCD29B4}" type="doc">
      <dgm:prSet loTypeId="urn:microsoft.com/office/officeart/2005/8/layout/hList6" loCatId="list" qsTypeId="urn:microsoft.com/office/officeart/2005/8/quickstyle/simple5" qsCatId="simple" csTypeId="urn:microsoft.com/office/officeart/2005/8/colors/accent2_1" csCatId="accent2" phldr="1"/>
      <dgm:spPr/>
      <dgm:t>
        <a:bodyPr/>
        <a:lstStyle/>
        <a:p>
          <a:endParaRPr lang="ka-GE"/>
        </a:p>
      </dgm:t>
    </dgm:pt>
    <dgm:pt modelId="{8E593BE6-5D35-409B-A6EA-A4BAD5FF436C}">
      <dgm:prSet custT="1"/>
      <dgm:spPr>
        <a:solidFill>
          <a:srgbClr val="C00000"/>
        </a:solidFill>
      </dgm:spPr>
      <dgm:t>
        <a:bodyPr/>
        <a:lstStyle/>
        <a:p>
          <a:r>
            <a:rPr lang="en-US" sz="1600">
              <a:solidFill>
                <a:schemeClr val="bg1"/>
              </a:solidFill>
              <a:latin typeface="Calibri" panose="020F0502020204030204" pitchFamily="34" charset="0"/>
              <a:cs typeface="Calibri" panose="020F0502020204030204" pitchFamily="34" charset="0"/>
            </a:rPr>
            <a:t>BRICS</a:t>
          </a:r>
          <a:r>
            <a:rPr lang="ka-GE" sz="1600">
              <a:solidFill>
                <a:schemeClr val="bg1"/>
              </a:solidFill>
              <a:latin typeface="Calibri" panose="020F0502020204030204" pitchFamily="34" charset="0"/>
              <a:cs typeface="Calibri" panose="020F0502020204030204" pitchFamily="34" charset="0"/>
            </a:rPr>
            <a:t>;</a:t>
          </a:r>
          <a:endParaRPr lang="ka-GE" sz="1600" dirty="0">
            <a:solidFill>
              <a:schemeClr val="bg1"/>
            </a:solidFill>
            <a:latin typeface="Calibri" panose="020F0502020204030204" pitchFamily="34" charset="0"/>
            <a:cs typeface="Calibri" panose="020F0502020204030204" pitchFamily="34" charset="0"/>
          </a:endParaRPr>
        </a:p>
      </dgm:t>
    </dgm:pt>
    <dgm:pt modelId="{2CE8E607-3328-4005-B43B-471B0F427D97}" type="parTrans" cxnId="{2394F2CB-C04A-4B94-B9D5-4B78CD700603}">
      <dgm:prSet/>
      <dgm:spPr/>
      <dgm:t>
        <a:bodyPr/>
        <a:lstStyle/>
        <a:p>
          <a:endParaRPr lang="ka-GE" sz="1600">
            <a:solidFill>
              <a:srgbClr val="C00000"/>
            </a:solidFill>
            <a:latin typeface="Calibri" panose="020F0502020204030204" pitchFamily="34" charset="0"/>
            <a:cs typeface="Calibri" panose="020F0502020204030204" pitchFamily="34" charset="0"/>
          </a:endParaRPr>
        </a:p>
      </dgm:t>
    </dgm:pt>
    <dgm:pt modelId="{11617F92-C2B0-4E01-B841-D65E993A3755}" type="sibTrans" cxnId="{2394F2CB-C04A-4B94-B9D5-4B78CD700603}">
      <dgm:prSet/>
      <dgm:spPr/>
      <dgm:t>
        <a:bodyPr/>
        <a:lstStyle/>
        <a:p>
          <a:endParaRPr lang="ka-GE" sz="1600">
            <a:solidFill>
              <a:srgbClr val="C00000"/>
            </a:solidFill>
            <a:latin typeface="Calibri" panose="020F0502020204030204" pitchFamily="34" charset="0"/>
            <a:cs typeface="Calibri" panose="020F0502020204030204" pitchFamily="34" charset="0"/>
          </a:endParaRPr>
        </a:p>
      </dgm:t>
    </dgm:pt>
    <dgm:pt modelId="{0FA2289D-D1ED-4875-9C86-2FF3C6773010}">
      <dgm:prSet custT="1"/>
      <dgm:spPr>
        <a:solidFill>
          <a:srgbClr val="C00000"/>
        </a:solidFill>
      </dgm:spPr>
      <dgm:t>
        <a:bodyPr/>
        <a:lstStyle/>
        <a:p>
          <a:r>
            <a:rPr lang="ka-GE" sz="1600" dirty="0">
              <a:solidFill>
                <a:schemeClr val="bg1"/>
              </a:solidFill>
              <a:latin typeface="Calibri" panose="020F0502020204030204" pitchFamily="34" charset="0"/>
              <a:cs typeface="Calibri" panose="020F0502020204030204" pitchFamily="34" charset="0"/>
            </a:rPr>
            <a:t>კლიმატური კრიზისი;</a:t>
          </a:r>
        </a:p>
      </dgm:t>
    </dgm:pt>
    <dgm:pt modelId="{D9B19F1C-103B-4AC6-92BF-BB019D83E8D2}" type="parTrans" cxnId="{AAE14A61-6B19-4933-AF8F-12B2FF46E528}">
      <dgm:prSet/>
      <dgm:spPr/>
      <dgm:t>
        <a:bodyPr/>
        <a:lstStyle/>
        <a:p>
          <a:endParaRPr lang="ka-GE" sz="1600">
            <a:solidFill>
              <a:srgbClr val="C00000"/>
            </a:solidFill>
            <a:latin typeface="Calibri" panose="020F0502020204030204" pitchFamily="34" charset="0"/>
            <a:cs typeface="Calibri" panose="020F0502020204030204" pitchFamily="34" charset="0"/>
          </a:endParaRPr>
        </a:p>
      </dgm:t>
    </dgm:pt>
    <dgm:pt modelId="{3A06CD97-7305-4AF5-9354-C7CAC01DCA08}" type="sibTrans" cxnId="{AAE14A61-6B19-4933-AF8F-12B2FF46E528}">
      <dgm:prSet/>
      <dgm:spPr/>
      <dgm:t>
        <a:bodyPr/>
        <a:lstStyle/>
        <a:p>
          <a:endParaRPr lang="ka-GE" sz="1600">
            <a:solidFill>
              <a:srgbClr val="C00000"/>
            </a:solidFill>
            <a:latin typeface="Calibri" panose="020F0502020204030204" pitchFamily="34" charset="0"/>
            <a:cs typeface="Calibri" panose="020F0502020204030204" pitchFamily="34" charset="0"/>
          </a:endParaRPr>
        </a:p>
      </dgm:t>
    </dgm:pt>
    <dgm:pt modelId="{735D4174-01F7-4042-A16C-87EF60BE091F}">
      <dgm:prSet custT="1"/>
      <dgm:spPr>
        <a:solidFill>
          <a:srgbClr val="C00000"/>
        </a:solidFill>
        <a:ln>
          <a:solidFill>
            <a:srgbClr val="C00000"/>
          </a:solidFill>
        </a:ln>
      </dgm:spPr>
      <dgm:t>
        <a:bodyPr/>
        <a:lstStyle/>
        <a:p>
          <a:r>
            <a:rPr lang="ka-GE" sz="1600">
              <a:solidFill>
                <a:schemeClr val="bg1"/>
              </a:solidFill>
              <a:latin typeface="Calibri" panose="020F0502020204030204" pitchFamily="34" charset="0"/>
              <a:cs typeface="Calibri" panose="020F0502020204030204" pitchFamily="34" charset="0"/>
            </a:rPr>
            <a:t>ჩინური ეკონომიკური სასწაული</a:t>
          </a:r>
          <a:endParaRPr lang="ka-GE" sz="1600" dirty="0">
            <a:solidFill>
              <a:schemeClr val="bg1"/>
            </a:solidFill>
            <a:latin typeface="Calibri" panose="020F0502020204030204" pitchFamily="34" charset="0"/>
            <a:cs typeface="Calibri" panose="020F0502020204030204" pitchFamily="34" charset="0"/>
          </a:endParaRPr>
        </a:p>
      </dgm:t>
    </dgm:pt>
    <dgm:pt modelId="{EC3456CB-3AC6-4EAE-8FE3-E62B81A869A8}" type="parTrans" cxnId="{70A2DF4C-5922-4DE2-ABA8-344E028C6541}">
      <dgm:prSet/>
      <dgm:spPr/>
      <dgm:t>
        <a:bodyPr/>
        <a:lstStyle/>
        <a:p>
          <a:endParaRPr lang="ka-GE" sz="1600">
            <a:solidFill>
              <a:srgbClr val="C00000"/>
            </a:solidFill>
            <a:latin typeface="Calibri" panose="020F0502020204030204" pitchFamily="34" charset="0"/>
            <a:cs typeface="Calibri" panose="020F0502020204030204" pitchFamily="34" charset="0"/>
          </a:endParaRPr>
        </a:p>
      </dgm:t>
    </dgm:pt>
    <dgm:pt modelId="{BD388030-CA12-42B7-A65A-BDE71C3D2664}" type="sibTrans" cxnId="{70A2DF4C-5922-4DE2-ABA8-344E028C6541}">
      <dgm:prSet/>
      <dgm:spPr/>
      <dgm:t>
        <a:bodyPr/>
        <a:lstStyle/>
        <a:p>
          <a:endParaRPr lang="ka-GE" sz="1600">
            <a:solidFill>
              <a:srgbClr val="C00000"/>
            </a:solidFill>
            <a:latin typeface="Calibri" panose="020F0502020204030204" pitchFamily="34" charset="0"/>
            <a:cs typeface="Calibri" panose="020F0502020204030204" pitchFamily="34" charset="0"/>
          </a:endParaRPr>
        </a:p>
      </dgm:t>
    </dgm:pt>
    <dgm:pt modelId="{0616321C-AC5F-4261-B7BD-C4B0A61F4F71}" type="pres">
      <dgm:prSet presAssocID="{B01E24BF-1E43-43D4-A6FF-218ACDCD29B4}" presName="Name0" presStyleCnt="0">
        <dgm:presLayoutVars>
          <dgm:dir/>
          <dgm:resizeHandles val="exact"/>
        </dgm:presLayoutVars>
      </dgm:prSet>
      <dgm:spPr/>
      <dgm:t>
        <a:bodyPr/>
        <a:lstStyle/>
        <a:p>
          <a:endParaRPr lang="en-US"/>
        </a:p>
      </dgm:t>
    </dgm:pt>
    <dgm:pt modelId="{704AA3BF-9C9A-4FBE-8076-DBDE10348C8E}" type="pres">
      <dgm:prSet presAssocID="{8E593BE6-5D35-409B-A6EA-A4BAD5FF436C}" presName="node" presStyleLbl="node1" presStyleIdx="0" presStyleCnt="3">
        <dgm:presLayoutVars>
          <dgm:bulletEnabled val="1"/>
        </dgm:presLayoutVars>
      </dgm:prSet>
      <dgm:spPr/>
      <dgm:t>
        <a:bodyPr/>
        <a:lstStyle/>
        <a:p>
          <a:endParaRPr lang="en-US"/>
        </a:p>
      </dgm:t>
    </dgm:pt>
    <dgm:pt modelId="{84802BD3-0BD5-4876-ACDF-64DCEDFF0F10}" type="pres">
      <dgm:prSet presAssocID="{11617F92-C2B0-4E01-B841-D65E993A3755}" presName="sibTrans" presStyleCnt="0"/>
      <dgm:spPr/>
    </dgm:pt>
    <dgm:pt modelId="{1D784235-5CDC-40B3-85E1-145858AACAA0}" type="pres">
      <dgm:prSet presAssocID="{0FA2289D-D1ED-4875-9C86-2FF3C6773010}" presName="node" presStyleLbl="node1" presStyleIdx="1" presStyleCnt="3">
        <dgm:presLayoutVars>
          <dgm:bulletEnabled val="1"/>
        </dgm:presLayoutVars>
      </dgm:prSet>
      <dgm:spPr/>
      <dgm:t>
        <a:bodyPr/>
        <a:lstStyle/>
        <a:p>
          <a:endParaRPr lang="en-US"/>
        </a:p>
      </dgm:t>
    </dgm:pt>
    <dgm:pt modelId="{A61D634E-AFDD-4FFA-ACB2-00281E53E7A2}" type="pres">
      <dgm:prSet presAssocID="{3A06CD97-7305-4AF5-9354-C7CAC01DCA08}" presName="sibTrans" presStyleCnt="0"/>
      <dgm:spPr/>
    </dgm:pt>
    <dgm:pt modelId="{F62DA63A-FFB9-4DFA-8A35-502BCBDC602F}" type="pres">
      <dgm:prSet presAssocID="{735D4174-01F7-4042-A16C-87EF60BE091F}" presName="node" presStyleLbl="node1" presStyleIdx="2" presStyleCnt="3">
        <dgm:presLayoutVars>
          <dgm:bulletEnabled val="1"/>
        </dgm:presLayoutVars>
      </dgm:prSet>
      <dgm:spPr/>
      <dgm:t>
        <a:bodyPr/>
        <a:lstStyle/>
        <a:p>
          <a:endParaRPr lang="en-US"/>
        </a:p>
      </dgm:t>
    </dgm:pt>
  </dgm:ptLst>
  <dgm:cxnLst>
    <dgm:cxn modelId="{2394F2CB-C04A-4B94-B9D5-4B78CD700603}" srcId="{B01E24BF-1E43-43D4-A6FF-218ACDCD29B4}" destId="{8E593BE6-5D35-409B-A6EA-A4BAD5FF436C}" srcOrd="0" destOrd="0" parTransId="{2CE8E607-3328-4005-B43B-471B0F427D97}" sibTransId="{11617F92-C2B0-4E01-B841-D65E993A3755}"/>
    <dgm:cxn modelId="{460EADBD-4878-4AA7-9833-42BD6AC00500}" type="presOf" srcId="{B01E24BF-1E43-43D4-A6FF-218ACDCD29B4}" destId="{0616321C-AC5F-4261-B7BD-C4B0A61F4F71}" srcOrd="0" destOrd="0" presId="urn:microsoft.com/office/officeart/2005/8/layout/hList6"/>
    <dgm:cxn modelId="{EE0DA55C-4744-4AF2-A7F9-8E2303534912}" type="presOf" srcId="{0FA2289D-D1ED-4875-9C86-2FF3C6773010}" destId="{1D784235-5CDC-40B3-85E1-145858AACAA0}" srcOrd="0" destOrd="0" presId="urn:microsoft.com/office/officeart/2005/8/layout/hList6"/>
    <dgm:cxn modelId="{70A2DF4C-5922-4DE2-ABA8-344E028C6541}" srcId="{B01E24BF-1E43-43D4-A6FF-218ACDCD29B4}" destId="{735D4174-01F7-4042-A16C-87EF60BE091F}" srcOrd="2" destOrd="0" parTransId="{EC3456CB-3AC6-4EAE-8FE3-E62B81A869A8}" sibTransId="{BD388030-CA12-42B7-A65A-BDE71C3D2664}"/>
    <dgm:cxn modelId="{A6AC3228-B4E5-4975-AED0-C307A800DD80}" type="presOf" srcId="{735D4174-01F7-4042-A16C-87EF60BE091F}" destId="{F62DA63A-FFB9-4DFA-8A35-502BCBDC602F}" srcOrd="0" destOrd="0" presId="urn:microsoft.com/office/officeart/2005/8/layout/hList6"/>
    <dgm:cxn modelId="{AAE14A61-6B19-4933-AF8F-12B2FF46E528}" srcId="{B01E24BF-1E43-43D4-A6FF-218ACDCD29B4}" destId="{0FA2289D-D1ED-4875-9C86-2FF3C6773010}" srcOrd="1" destOrd="0" parTransId="{D9B19F1C-103B-4AC6-92BF-BB019D83E8D2}" sibTransId="{3A06CD97-7305-4AF5-9354-C7CAC01DCA08}"/>
    <dgm:cxn modelId="{282A65BC-3879-48B8-AB7B-CDF1473962B7}" type="presOf" srcId="{8E593BE6-5D35-409B-A6EA-A4BAD5FF436C}" destId="{704AA3BF-9C9A-4FBE-8076-DBDE10348C8E}" srcOrd="0" destOrd="0" presId="urn:microsoft.com/office/officeart/2005/8/layout/hList6"/>
    <dgm:cxn modelId="{D3AC5A2D-3FE0-49F1-90EE-A06CA50006B4}" type="presParOf" srcId="{0616321C-AC5F-4261-B7BD-C4B0A61F4F71}" destId="{704AA3BF-9C9A-4FBE-8076-DBDE10348C8E}" srcOrd="0" destOrd="0" presId="urn:microsoft.com/office/officeart/2005/8/layout/hList6"/>
    <dgm:cxn modelId="{A3CE04F3-450D-4767-8161-F2E4114460D1}" type="presParOf" srcId="{0616321C-AC5F-4261-B7BD-C4B0A61F4F71}" destId="{84802BD3-0BD5-4876-ACDF-64DCEDFF0F10}" srcOrd="1" destOrd="0" presId="urn:microsoft.com/office/officeart/2005/8/layout/hList6"/>
    <dgm:cxn modelId="{B32CC2E6-4C9E-4C05-B26F-276E891F8C4E}" type="presParOf" srcId="{0616321C-AC5F-4261-B7BD-C4B0A61F4F71}" destId="{1D784235-5CDC-40B3-85E1-145858AACAA0}" srcOrd="2" destOrd="0" presId="urn:microsoft.com/office/officeart/2005/8/layout/hList6"/>
    <dgm:cxn modelId="{E23F24A7-9ACA-44F1-A96B-E4CCB132851E}" type="presParOf" srcId="{0616321C-AC5F-4261-B7BD-C4B0A61F4F71}" destId="{A61D634E-AFDD-4FFA-ACB2-00281E53E7A2}" srcOrd="3" destOrd="0" presId="urn:microsoft.com/office/officeart/2005/8/layout/hList6"/>
    <dgm:cxn modelId="{6F8D6949-9765-4ABB-B6DA-011EDC1B8032}" type="presParOf" srcId="{0616321C-AC5F-4261-B7BD-C4B0A61F4F71}" destId="{F62DA63A-FFB9-4DFA-8A35-502BCBDC602F}" srcOrd="4" destOrd="0" presId="urn:microsoft.com/office/officeart/2005/8/layout/h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a-G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60361A-930C-4F8C-B1A2-BDC5B97BC2A3}" type="datetimeFigureOut">
              <a:rPr lang="ka-GE" smtClean="0"/>
              <a:t>15.07.2021</a:t>
            </a:fld>
            <a:endParaRPr lang="ka-G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a-G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ka-G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a-G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B98406-2466-4E96-8C33-15DBD15D5D45}" type="slidenum">
              <a:rPr lang="ka-GE" smtClean="0"/>
              <a:t>‹#›</a:t>
            </a:fld>
            <a:endParaRPr lang="ka-GE"/>
          </a:p>
        </p:txBody>
      </p:sp>
    </p:spTree>
    <p:extLst>
      <p:ext uri="{BB962C8B-B14F-4D97-AF65-F5344CB8AC3E}">
        <p14:creationId xmlns:p14="http://schemas.microsoft.com/office/powerpoint/2010/main" val="2276050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a-GE" sz="18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პროცენტული მაჩვენებლის არაორდინარულობა განპირობებულია გამოყოფილი სახსრების არასრული ათვისებით, რის გამოც წლის მანძილზე არაფინანსური აქტივების უფრო დაბალი ზრდა ფიქსირდება ვიდრე ფონდის მიერ დაფინანსებული კაპიტალური პროექტების ღირებულება.    </a:t>
            </a:r>
            <a:endParaRPr lang="ka-GE" sz="1800" dirty="0">
              <a:effectLst/>
              <a:latin typeface="Sylfaen" panose="010A0502050306030303" pitchFamily="18" charset="0"/>
              <a:ea typeface="Sylfaen" panose="010A0502050306030303" pitchFamily="18" charset="0"/>
              <a:cs typeface="Times New Roman" panose="02020603050405020304" pitchFamily="18" charset="0"/>
            </a:endParaRPr>
          </a:p>
          <a:p>
            <a:endParaRPr lang="ka-GE" dirty="0"/>
          </a:p>
        </p:txBody>
      </p:sp>
      <p:sp>
        <p:nvSpPr>
          <p:cNvPr id="4" name="Slide Number Placeholder 3"/>
          <p:cNvSpPr>
            <a:spLocks noGrp="1"/>
          </p:cNvSpPr>
          <p:nvPr>
            <p:ph type="sldNum" sz="quarter" idx="5"/>
          </p:nvPr>
        </p:nvSpPr>
        <p:spPr/>
        <p:txBody>
          <a:bodyPr/>
          <a:lstStyle/>
          <a:p>
            <a:fld id="{6EB98406-2466-4E96-8C33-15DBD15D5D45}" type="slidenum">
              <a:rPr lang="ka-GE" smtClean="0"/>
              <a:t>34</a:t>
            </a:fld>
            <a:endParaRPr lang="ka-GE"/>
          </a:p>
        </p:txBody>
      </p:sp>
    </p:spTree>
    <p:extLst>
      <p:ext uri="{BB962C8B-B14F-4D97-AF65-F5344CB8AC3E}">
        <p14:creationId xmlns:p14="http://schemas.microsoft.com/office/powerpoint/2010/main" val="210342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xmlns="" id="{7FA0ACE7-29A8-47D3-A7D9-257B711D8023}"/>
              </a:ext>
            </a:extLst>
          </p:cNvPr>
          <p:cNvSpPr>
            <a:spLocks noGrp="1"/>
          </p:cNvSpPr>
          <p:nvPr>
            <p:ph type="dt" sz="half" idx="10"/>
          </p:nvPr>
        </p:nvSpPr>
        <p:spPr/>
        <p:txBody>
          <a:bodyPr/>
          <a:lstStyle/>
          <a:p>
            <a:fld id="{ED291B17-9318-49DB-B28B-6E5994AE9581}" type="datetime1">
              <a:rPr lang="en-US" smtClean="0"/>
              <a:t>7/15/2021</a:t>
            </a:fld>
            <a:endParaRPr lang="en-US" dirty="0"/>
          </a:p>
        </p:txBody>
      </p:sp>
      <p:sp>
        <p:nvSpPr>
          <p:cNvPr id="9" name="Footer Placeholder 8">
            <a:extLst>
              <a:ext uri="{FF2B5EF4-FFF2-40B4-BE49-F238E27FC236}">
                <a16:creationId xmlns:a16="http://schemas.microsoft.com/office/drawing/2014/main" xmlns=""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7/15/2021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xmlns=""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xmlns=""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xmlns=""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xmlns="" id="{5C74A470-3BD3-4F33-80E5-67E6E87FCBE7}"/>
              </a:ext>
            </a:extLst>
          </p:cNvPr>
          <p:cNvSpPr>
            <a:spLocks noGrp="1"/>
          </p:cNvSpPr>
          <p:nvPr>
            <p:ph type="dt" sz="half" idx="10"/>
          </p:nvPr>
        </p:nvSpPr>
        <p:spPr/>
        <p:txBody>
          <a:bodyPr/>
          <a:lstStyle/>
          <a:p>
            <a:fld id="{ED291B17-9318-49DB-B28B-6E5994AE9581}" type="datetime1">
              <a:rPr lang="en-US" smtClean="0"/>
              <a:t>7/15/2021</a:t>
            </a:fld>
            <a:endParaRPr lang="en-US" dirty="0"/>
          </a:p>
        </p:txBody>
      </p:sp>
      <p:sp>
        <p:nvSpPr>
          <p:cNvPr id="12" name="Footer Placeholder 11">
            <a:extLst>
              <a:ext uri="{FF2B5EF4-FFF2-40B4-BE49-F238E27FC236}">
                <a16:creationId xmlns:a16="http://schemas.microsoft.com/office/drawing/2014/main" xmlns=""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xmlns=""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xmlns="" id="{770E6237-3456-439F-802D-3BA93FC7E3E5}"/>
              </a:ext>
            </a:extLst>
          </p:cNvPr>
          <p:cNvSpPr>
            <a:spLocks noGrp="1"/>
          </p:cNvSpPr>
          <p:nvPr>
            <p:ph type="dt" sz="half" idx="10"/>
          </p:nvPr>
        </p:nvSpPr>
        <p:spPr/>
        <p:txBody>
          <a:bodyPr/>
          <a:lstStyle/>
          <a:p>
            <a:fld id="{78DD82B9-B8EE-4375-B6FF-88FA6ABB15D9}" type="datetime1">
              <a:rPr lang="en-US" smtClean="0"/>
              <a:t>7/15/2021</a:t>
            </a:fld>
            <a:endParaRPr lang="en-US" dirty="0"/>
          </a:p>
        </p:txBody>
      </p:sp>
      <p:sp>
        <p:nvSpPr>
          <p:cNvPr id="9" name="Footer Placeholder 8">
            <a:extLst>
              <a:ext uri="{FF2B5EF4-FFF2-40B4-BE49-F238E27FC236}">
                <a16:creationId xmlns:a16="http://schemas.microsoft.com/office/drawing/2014/main" xmlns=""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xmlns="" id="{61582016-5696-4A93-887F-BBB3B9002FE5}"/>
              </a:ext>
            </a:extLst>
          </p:cNvPr>
          <p:cNvSpPr>
            <a:spLocks noGrp="1"/>
          </p:cNvSpPr>
          <p:nvPr>
            <p:ph type="dt" sz="half" idx="10"/>
          </p:nvPr>
        </p:nvSpPr>
        <p:spPr/>
        <p:txBody>
          <a:bodyPr/>
          <a:lstStyle/>
          <a:p>
            <a:fld id="{B2497495-0637-405E-AE64-5CC7506D51F5}" type="datetime1">
              <a:rPr lang="en-US" smtClean="0"/>
              <a:t>7/15/2021</a:t>
            </a:fld>
            <a:endParaRPr lang="en-US" dirty="0"/>
          </a:p>
        </p:txBody>
      </p:sp>
      <p:sp>
        <p:nvSpPr>
          <p:cNvPr id="9" name="Footer Placeholder 8">
            <a:extLst>
              <a:ext uri="{FF2B5EF4-FFF2-40B4-BE49-F238E27FC236}">
                <a16:creationId xmlns:a16="http://schemas.microsoft.com/office/drawing/2014/main" xmlns=""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7/15/2021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7/15/2021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7/15/2021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xmlns=""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7/15/2021</a:t>
            </a:fld>
            <a:endParaRPr lang="en-US" dirty="0"/>
          </a:p>
        </p:txBody>
      </p:sp>
      <p:sp>
        <p:nvSpPr>
          <p:cNvPr id="10" name="Footer Placeholder 9">
            <a:extLst>
              <a:ext uri="{FF2B5EF4-FFF2-40B4-BE49-F238E27FC236}">
                <a16:creationId xmlns:a16="http://schemas.microsoft.com/office/drawing/2014/main" xmlns=""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xmlns=""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7/15/2021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7/15/2021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data.worldbank.org/indicator/NE.TRD.GNFS.Z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worldbank.org/en/news/feature/2020/06/08/the-global-economic-outlook-during-the-covid-19-pandemic-a-changed-world"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3.jpg"/><Relationship Id="rId1" Type="http://schemas.openxmlformats.org/officeDocument/2006/relationships/slideLayout" Target="../slideLayouts/slideLayout7.xml"/><Relationship Id="rId4" Type="http://schemas.openxmlformats.org/officeDocument/2006/relationships/image" Target="../media/image28.png"/></Relationships>
</file>

<file path=ppt/slides/_rels/slide4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stlouisfed.org/on-the-economy/2020/june/impact-feds-response-covid19"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britannica.com/event/Great-Depression/Causes-of-the-decline"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xmlns="" id="{D6D7A0BC-0046-4CAA-8E7F-DCAFE511EA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1C21E816-31F5-48BB-BD02-D15F2F18B48A}"/>
              </a:ext>
            </a:extLst>
          </p:cNvPr>
          <p:cNvSpPr>
            <a:spLocks noGrp="1"/>
          </p:cNvSpPr>
          <p:nvPr>
            <p:ph type="ctrTitle"/>
          </p:nvPr>
        </p:nvSpPr>
        <p:spPr>
          <a:xfrm>
            <a:off x="596715" y="3097878"/>
            <a:ext cx="10993549" cy="1131642"/>
          </a:xfrm>
        </p:spPr>
        <p:txBody>
          <a:bodyPr>
            <a:normAutofit/>
          </a:bodyPr>
          <a:lstStyle/>
          <a:p>
            <a:pPr algn="ctr"/>
            <a:r>
              <a:rPr lang="ka-GE" sz="2800" dirty="0">
                <a:solidFill>
                  <a:schemeClr val="tx1"/>
                </a:solidFill>
                <a:latin typeface="Calibri" panose="020F0502020204030204" pitchFamily="34" charset="0"/>
                <a:cs typeface="Calibri" panose="020F0502020204030204" pitchFamily="34" charset="0"/>
              </a:rPr>
              <a:t>„საქართველოს რეგიონების ეკონომიკური განვითარების კვლევა</a:t>
            </a:r>
            <a:r>
              <a:rPr lang="en-US" sz="2800" dirty="0">
                <a:solidFill>
                  <a:schemeClr val="tx1"/>
                </a:solidFill>
                <a:latin typeface="Calibri" panose="020F0502020204030204" pitchFamily="34" charset="0"/>
                <a:cs typeface="Calibri" panose="020F0502020204030204" pitchFamily="34" charset="0"/>
              </a:rPr>
              <a:t> COVID-19-</a:t>
            </a:r>
            <a:r>
              <a:rPr lang="ka-GE" sz="2800" dirty="0">
                <a:solidFill>
                  <a:schemeClr val="tx1"/>
                </a:solidFill>
                <a:latin typeface="Calibri" panose="020F0502020204030204" pitchFamily="34" charset="0"/>
                <a:cs typeface="Calibri" panose="020F0502020204030204" pitchFamily="34" charset="0"/>
              </a:rPr>
              <a:t>ის პირობებში“ </a:t>
            </a:r>
          </a:p>
        </p:txBody>
      </p:sp>
      <p:sp>
        <p:nvSpPr>
          <p:cNvPr id="3" name="Subtitle 2">
            <a:extLst>
              <a:ext uri="{FF2B5EF4-FFF2-40B4-BE49-F238E27FC236}">
                <a16:creationId xmlns:a16="http://schemas.microsoft.com/office/drawing/2014/main" xmlns="" id="{835D6E6B-3353-491C-A3C6-F278D6CED8B3}"/>
              </a:ext>
            </a:extLst>
          </p:cNvPr>
          <p:cNvSpPr>
            <a:spLocks noGrp="1"/>
          </p:cNvSpPr>
          <p:nvPr>
            <p:ph type="subTitle" idx="1"/>
          </p:nvPr>
        </p:nvSpPr>
        <p:spPr>
          <a:xfrm>
            <a:off x="6647687" y="4760724"/>
            <a:ext cx="5097779" cy="1649219"/>
          </a:xfrm>
        </p:spPr>
        <p:txBody>
          <a:bodyPr>
            <a:noAutofit/>
          </a:bodyPr>
          <a:lstStyle/>
          <a:p>
            <a:r>
              <a:rPr lang="ka-GE" dirty="0">
                <a:solidFill>
                  <a:srgbClr val="0070C0"/>
                </a:solidFill>
                <a:latin typeface="Calibri" panose="020F0502020204030204" pitchFamily="34" charset="0"/>
                <a:cs typeface="Calibri" panose="020F0502020204030204" pitchFamily="34" charset="0"/>
              </a:rPr>
              <a:t>პროექტის </a:t>
            </a:r>
            <a:r>
              <a:rPr lang="ka-GE" dirty="0" smtClean="0">
                <a:solidFill>
                  <a:srgbClr val="0070C0"/>
                </a:solidFill>
                <a:latin typeface="Calibri" panose="020F0502020204030204" pitchFamily="34" charset="0"/>
                <a:cs typeface="Calibri" panose="020F0502020204030204" pitchFamily="34" charset="0"/>
              </a:rPr>
              <a:t>ხელმძღვანელი, პროფესორი      </a:t>
            </a:r>
            <a:r>
              <a:rPr lang="ka-GE" b="1" dirty="0" smtClean="0">
                <a:solidFill>
                  <a:srgbClr val="0070C0"/>
                </a:solidFill>
                <a:latin typeface="Calibri" panose="020F0502020204030204" pitchFamily="34" charset="0"/>
                <a:cs typeface="Calibri" panose="020F0502020204030204" pitchFamily="34" charset="0"/>
              </a:rPr>
              <a:t>ნ</a:t>
            </a:r>
            <a:r>
              <a:rPr lang="ka-GE" b="1" dirty="0">
                <a:solidFill>
                  <a:srgbClr val="0070C0"/>
                </a:solidFill>
                <a:latin typeface="Calibri" panose="020F0502020204030204" pitchFamily="34" charset="0"/>
                <a:cs typeface="Calibri" panose="020F0502020204030204" pitchFamily="34" charset="0"/>
              </a:rPr>
              <a:t>. </a:t>
            </a:r>
            <a:r>
              <a:rPr lang="ka-GE" b="1" dirty="0" smtClean="0">
                <a:solidFill>
                  <a:srgbClr val="0070C0"/>
                </a:solidFill>
                <a:latin typeface="Calibri" panose="020F0502020204030204" pitchFamily="34" charset="0"/>
                <a:cs typeface="Calibri" panose="020F0502020204030204" pitchFamily="34" charset="0"/>
              </a:rPr>
              <a:t>ჩიხლაძე</a:t>
            </a:r>
          </a:p>
          <a:p>
            <a:r>
              <a:rPr lang="ka-GE" dirty="0" smtClean="0">
                <a:solidFill>
                  <a:srgbClr val="0070C0"/>
                </a:solidFill>
                <a:latin typeface="Calibri" panose="020F0502020204030204" pitchFamily="34" charset="0"/>
                <a:cs typeface="Calibri" panose="020F0502020204030204" pitchFamily="34" charset="0"/>
              </a:rPr>
              <a:t>პროექტის მკვლევარი, პროფესორი           </a:t>
            </a:r>
            <a:r>
              <a:rPr lang="ka-GE" b="1" dirty="0" smtClean="0">
                <a:solidFill>
                  <a:srgbClr val="0070C0"/>
                </a:solidFill>
                <a:latin typeface="Calibri" panose="020F0502020204030204" pitchFamily="34" charset="0"/>
                <a:cs typeface="Calibri" panose="020F0502020204030204" pitchFamily="34" charset="0"/>
              </a:rPr>
              <a:t>მ. ხიდაშელი</a:t>
            </a:r>
          </a:p>
          <a:p>
            <a:r>
              <a:rPr lang="ka-GE" dirty="0">
                <a:solidFill>
                  <a:srgbClr val="0070C0"/>
                </a:solidFill>
                <a:latin typeface="Calibri" panose="020F0502020204030204" pitchFamily="34" charset="0"/>
                <a:cs typeface="Calibri" panose="020F0502020204030204" pitchFamily="34" charset="0"/>
              </a:rPr>
              <a:t>პროექტის მკვლევარი </a:t>
            </a:r>
            <a:r>
              <a:rPr lang="ka-GE" dirty="0" smtClean="0">
                <a:solidFill>
                  <a:srgbClr val="0070C0"/>
                </a:solidFill>
                <a:latin typeface="Calibri" panose="020F0502020204030204" pitchFamily="34" charset="0"/>
                <a:cs typeface="Calibri" panose="020F0502020204030204" pitchFamily="34" charset="0"/>
              </a:rPr>
              <a:t>ასოც.პროფესორი    </a:t>
            </a:r>
            <a:r>
              <a:rPr lang="ka-GE" b="1" dirty="0" smtClean="0">
                <a:solidFill>
                  <a:srgbClr val="0070C0"/>
                </a:solidFill>
                <a:latin typeface="Calibri" panose="020F0502020204030204" pitchFamily="34" charset="0"/>
                <a:cs typeface="Calibri" panose="020F0502020204030204" pitchFamily="34" charset="0"/>
              </a:rPr>
              <a:t>ე. ჰაიდანკა</a:t>
            </a:r>
          </a:p>
          <a:p>
            <a:r>
              <a:rPr lang="ka-GE" dirty="0" smtClean="0">
                <a:solidFill>
                  <a:srgbClr val="0070C0"/>
                </a:solidFill>
                <a:latin typeface="Calibri" panose="020F0502020204030204" pitchFamily="34" charset="0"/>
                <a:cs typeface="Calibri" panose="020F0502020204030204" pitchFamily="34" charset="0"/>
              </a:rPr>
              <a:t>მკვლევარის ასისტენტი, დოქტორანტი      </a:t>
            </a:r>
            <a:r>
              <a:rPr lang="ka-GE" b="1" dirty="0" smtClean="0">
                <a:solidFill>
                  <a:srgbClr val="0070C0"/>
                </a:solidFill>
                <a:latin typeface="Calibri" panose="020F0502020204030204" pitchFamily="34" charset="0"/>
                <a:cs typeface="Calibri" panose="020F0502020204030204" pitchFamily="34" charset="0"/>
              </a:rPr>
              <a:t>გ.უგულავა</a:t>
            </a:r>
            <a:endParaRPr lang="ka-GE" b="1" dirty="0">
              <a:solidFill>
                <a:srgbClr val="0070C0"/>
              </a:solidFill>
              <a:latin typeface="Calibri" panose="020F0502020204030204" pitchFamily="34" charset="0"/>
              <a:cs typeface="Calibri" panose="020F0502020204030204" pitchFamily="34" charset="0"/>
            </a:endParaRPr>
          </a:p>
          <a:p>
            <a:endParaRPr lang="ka-GE" dirty="0" smtClean="0">
              <a:solidFill>
                <a:srgbClr val="0070C0"/>
              </a:solidFill>
              <a:latin typeface="Calibri" panose="020F0502020204030204" pitchFamily="34" charset="0"/>
              <a:cs typeface="Calibri" panose="020F0502020204030204" pitchFamily="34" charset="0"/>
            </a:endParaRPr>
          </a:p>
          <a:p>
            <a:endParaRPr lang="ka-GE" dirty="0">
              <a:solidFill>
                <a:srgbClr val="0070C0"/>
              </a:solidFill>
              <a:latin typeface="Calibri" panose="020F05020202040302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xmlns="" id="{E7C6334F-6411-41EC-AD7D-179EDD8B58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xmlns="" id="{E6B02CEE-3AF8-4349-9B3E-8970E6DF62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xmlns="" id="{AAA01CF0-3FB5-44EB-B7DE-F2E86374C2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xmlns="" id="{CFCD2F46-9565-4918-93CA-3A6F4E58521E}"/>
              </a:ext>
            </a:extLst>
          </p:cNvPr>
          <p:cNvPicPr>
            <a:picLocks noChangeAspect="1"/>
          </p:cNvPicPr>
          <p:nvPr/>
        </p:nvPicPr>
        <p:blipFill>
          <a:blip r:embed="rId2"/>
          <a:stretch>
            <a:fillRect/>
          </a:stretch>
        </p:blipFill>
        <p:spPr>
          <a:xfrm>
            <a:off x="4935892" y="716326"/>
            <a:ext cx="2150602" cy="2189203"/>
          </a:xfrm>
          <a:prstGeom prst="rect">
            <a:avLst/>
          </a:prstGeom>
        </p:spPr>
      </p:pic>
    </p:spTree>
    <p:extLst>
      <p:ext uri="{BB962C8B-B14F-4D97-AF65-F5344CB8AC3E}">
        <p14:creationId xmlns:p14="http://schemas.microsoft.com/office/powerpoint/2010/main" val="247580555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17EA4B8-AF75-4148-8721-48353B9D91B6}"/>
              </a:ext>
            </a:extLst>
          </p:cNvPr>
          <p:cNvSpPr txBox="1"/>
          <p:nvPr/>
        </p:nvSpPr>
        <p:spPr>
          <a:xfrm>
            <a:off x="369455" y="1713453"/>
            <a:ext cx="11702473" cy="400110"/>
          </a:xfrm>
          <a:prstGeom prst="rect">
            <a:avLst/>
          </a:prstGeom>
          <a:solidFill>
            <a:schemeClr val="dk1">
              <a:alpha val="5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ctr">
              <a:defRPr sz="2400" spc="300">
                <a:solidFill>
                  <a:schemeClr val="lt1"/>
                </a:solidFill>
                <a:latin typeface="Calibri" panose="020F0502020204030204" pitchFamily="34"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ka-GE" sz="2000" spc="0" dirty="0"/>
              <a:t>საქართველოს ტერიტორიული ერთეულის </a:t>
            </a:r>
            <a:r>
              <a:rPr lang="ka-GE" sz="2000" spc="0"/>
              <a:t>ბიუჯეტის ფაქტობრივი შემოსულობები (მლნ.</a:t>
            </a:r>
            <a:r>
              <a:rPr lang="en-US" sz="2000" spc="0"/>
              <a:t> GEL</a:t>
            </a:r>
            <a:r>
              <a:rPr lang="ka-GE" sz="2000" spc="0"/>
              <a:t>) </a:t>
            </a:r>
            <a:endParaRPr lang="ka-GE" sz="2000" spc="0" dirty="0"/>
          </a:p>
        </p:txBody>
      </p:sp>
      <p:graphicFrame>
        <p:nvGraphicFramePr>
          <p:cNvPr id="6" name="Table 5">
            <a:extLst>
              <a:ext uri="{FF2B5EF4-FFF2-40B4-BE49-F238E27FC236}">
                <a16:creationId xmlns:a16="http://schemas.microsoft.com/office/drawing/2014/main" xmlns="" id="{093312BF-A46A-4BB0-A2FF-ED97A29A0538}"/>
              </a:ext>
            </a:extLst>
          </p:cNvPr>
          <p:cNvGraphicFramePr>
            <a:graphicFrameLocks noGrp="1"/>
          </p:cNvGraphicFramePr>
          <p:nvPr>
            <p:extLst>
              <p:ext uri="{D42A27DB-BD31-4B8C-83A1-F6EECF244321}">
                <p14:modId xmlns:p14="http://schemas.microsoft.com/office/powerpoint/2010/main" val="2362911010"/>
              </p:ext>
            </p:extLst>
          </p:nvPr>
        </p:nvGraphicFramePr>
        <p:xfrm>
          <a:off x="757382" y="2902356"/>
          <a:ext cx="10834253" cy="2935027"/>
        </p:xfrm>
        <a:graphic>
          <a:graphicData uri="http://schemas.openxmlformats.org/drawingml/2006/table">
            <a:tbl>
              <a:tblPr firstRow="1" firstCol="1" bandRow="1">
                <a:tableStyleId>{68D230F3-CF80-4859-8CE7-A43EE81993B5}</a:tableStyleId>
              </a:tblPr>
              <a:tblGrid>
                <a:gridCol w="4833023">
                  <a:extLst>
                    <a:ext uri="{9D8B030D-6E8A-4147-A177-3AD203B41FA5}">
                      <a16:colId xmlns:a16="http://schemas.microsoft.com/office/drawing/2014/main" xmlns="" val="1847184650"/>
                    </a:ext>
                  </a:extLst>
                </a:gridCol>
                <a:gridCol w="3220216">
                  <a:extLst>
                    <a:ext uri="{9D8B030D-6E8A-4147-A177-3AD203B41FA5}">
                      <a16:colId xmlns:a16="http://schemas.microsoft.com/office/drawing/2014/main" xmlns="" val="877701224"/>
                    </a:ext>
                  </a:extLst>
                </a:gridCol>
                <a:gridCol w="2781014">
                  <a:extLst>
                    <a:ext uri="{9D8B030D-6E8A-4147-A177-3AD203B41FA5}">
                      <a16:colId xmlns:a16="http://schemas.microsoft.com/office/drawing/2014/main" xmlns="" val="1957317468"/>
                    </a:ext>
                  </a:extLst>
                </a:gridCol>
              </a:tblGrid>
              <a:tr h="795492">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პერიოდი</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შემოსულობები</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საშუალოდ თვეში</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304180945"/>
                  </a:ext>
                </a:extLst>
              </a:tr>
              <a:tr h="739121">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2019</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3081,8</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256,8</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xmlns="" val="4054353558"/>
                  </a:ext>
                </a:extLst>
              </a:tr>
              <a:tr h="696566">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2020 (იან-</a:t>
                      </a:r>
                      <a:r>
                        <a:rPr lang="ka-GE" sz="1800" dirty="0" err="1">
                          <a:solidFill>
                            <a:schemeClr val="tx1"/>
                          </a:solidFill>
                          <a:effectLst/>
                          <a:latin typeface="Calibri" panose="020F0502020204030204" pitchFamily="34" charset="0"/>
                          <a:cs typeface="Calibri" panose="020F0502020204030204" pitchFamily="34" charset="0"/>
                        </a:rPr>
                        <a:t>აპრ</a:t>
                      </a:r>
                      <a:r>
                        <a:rPr lang="ka-GE" sz="1800" dirty="0">
                          <a:solidFill>
                            <a:schemeClr val="tx1"/>
                          </a:solidFill>
                          <a:effectLst/>
                          <a:latin typeface="Calibri" panose="020F0502020204030204" pitchFamily="34" charset="0"/>
                          <a:cs typeface="Calibri" panose="020F0502020204030204" pitchFamily="34" charset="0"/>
                        </a:rPr>
                        <a:t>)</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653,3</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163,3</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xmlns="" val="3677430788"/>
                  </a:ext>
                </a:extLst>
              </a:tr>
              <a:tr h="703848">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2021 (იან-მარტ)</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6000"/>
                        </a:lnSpc>
                        <a:spcBef>
                          <a:spcPts val="0"/>
                        </a:spcBef>
                        <a:spcAft>
                          <a:spcPts val="0"/>
                        </a:spcAft>
                      </a:pPr>
                      <a:r>
                        <a:rPr lang="ka-GE" sz="1800">
                          <a:solidFill>
                            <a:schemeClr val="tx1"/>
                          </a:solidFill>
                          <a:effectLst/>
                          <a:latin typeface="Calibri" panose="020F0502020204030204" pitchFamily="34" charset="0"/>
                          <a:cs typeface="Calibri" panose="020F0502020204030204" pitchFamily="34" charset="0"/>
                        </a:rPr>
                        <a:t>473,5</a:t>
                      </a:r>
                      <a:endParaRPr lang="ka-GE" sz="18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6000"/>
                        </a:lnSpc>
                        <a:spcBef>
                          <a:spcPts val="0"/>
                        </a:spcBef>
                        <a:spcAft>
                          <a:spcPts val="0"/>
                        </a:spcAft>
                      </a:pPr>
                      <a:r>
                        <a:rPr lang="ka-GE" sz="1800" dirty="0">
                          <a:solidFill>
                            <a:schemeClr val="tx1"/>
                          </a:solidFill>
                          <a:effectLst/>
                          <a:latin typeface="Calibri" panose="020F0502020204030204" pitchFamily="34" charset="0"/>
                          <a:cs typeface="Calibri" panose="020F0502020204030204" pitchFamily="34" charset="0"/>
                        </a:rPr>
                        <a:t>157,8 (16,7%)</a:t>
                      </a:r>
                      <a:endParaRPr lang="ka-G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xmlns="" val="2125353474"/>
                  </a:ext>
                </a:extLst>
              </a:tr>
            </a:tbl>
          </a:graphicData>
        </a:graphic>
      </p:graphicFrame>
    </p:spTree>
    <p:extLst>
      <p:ext uri="{BB962C8B-B14F-4D97-AF65-F5344CB8AC3E}">
        <p14:creationId xmlns:p14="http://schemas.microsoft.com/office/powerpoint/2010/main" val="411624893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2ED065D-23AE-40F8-8FC5-B6E1164752F9}"/>
              </a:ext>
            </a:extLst>
          </p:cNvPr>
          <p:cNvSpPr txBox="1"/>
          <p:nvPr/>
        </p:nvSpPr>
        <p:spPr>
          <a:xfrm>
            <a:off x="1223818" y="1205544"/>
            <a:ext cx="9578109" cy="707886"/>
          </a:xfrm>
          <a:prstGeom prst="rect">
            <a:avLst/>
          </a:prstGeom>
          <a:solidFill>
            <a:schemeClr val="dk1">
              <a:alpha val="5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ctr">
              <a:defRPr sz="2000" spc="0">
                <a:solidFill>
                  <a:schemeClr val="lt1"/>
                </a:solidFill>
                <a:latin typeface="Calibri" panose="020F0502020204030204" pitchFamily="34"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ka-GE" dirty="0"/>
              <a:t>დღგ-ით დასაბეგრი ბრუნვა</a:t>
            </a:r>
            <a:endParaRPr lang="en-US" dirty="0"/>
          </a:p>
          <a:p>
            <a:r>
              <a:rPr lang="ka-GE" dirty="0"/>
              <a:t> </a:t>
            </a:r>
            <a:r>
              <a:rPr lang="ka-GE" sz="1600" dirty="0"/>
              <a:t>(საქართველოში რეგისტრირებული დღგ-ის </a:t>
            </a:r>
            <a:r>
              <a:rPr lang="en-US" sz="1600" dirty="0"/>
              <a:t> </a:t>
            </a:r>
            <a:r>
              <a:rPr lang="ka-GE" sz="1600" dirty="0"/>
              <a:t>გადამხდელების მიხედვით, 2020 წლის იანვარი-აპრილი) </a:t>
            </a:r>
          </a:p>
        </p:txBody>
      </p:sp>
      <p:graphicFrame>
        <p:nvGraphicFramePr>
          <p:cNvPr id="4" name="Table 3">
            <a:extLst>
              <a:ext uri="{FF2B5EF4-FFF2-40B4-BE49-F238E27FC236}">
                <a16:creationId xmlns:a16="http://schemas.microsoft.com/office/drawing/2014/main" xmlns="" id="{CB0C6DB8-1F7A-420E-A0E0-6001B9B0B923}"/>
              </a:ext>
            </a:extLst>
          </p:cNvPr>
          <p:cNvGraphicFramePr>
            <a:graphicFrameLocks noGrp="1"/>
          </p:cNvGraphicFramePr>
          <p:nvPr>
            <p:extLst>
              <p:ext uri="{D42A27DB-BD31-4B8C-83A1-F6EECF244321}">
                <p14:modId xmlns:p14="http://schemas.microsoft.com/office/powerpoint/2010/main" val="1637357187"/>
              </p:ext>
            </p:extLst>
          </p:nvPr>
        </p:nvGraphicFramePr>
        <p:xfrm>
          <a:off x="295562" y="2654151"/>
          <a:ext cx="11434619" cy="2632165"/>
        </p:xfrm>
        <a:graphic>
          <a:graphicData uri="http://schemas.openxmlformats.org/drawingml/2006/table">
            <a:tbl>
              <a:tblPr firstRow="1" firstCol="1" bandRow="1">
                <a:tableStyleId>{68D230F3-CF80-4859-8CE7-A43EE81993B5}</a:tableStyleId>
              </a:tblPr>
              <a:tblGrid>
                <a:gridCol w="4958859">
                  <a:extLst>
                    <a:ext uri="{9D8B030D-6E8A-4147-A177-3AD203B41FA5}">
                      <a16:colId xmlns:a16="http://schemas.microsoft.com/office/drawing/2014/main" xmlns="" val="3835811018"/>
                    </a:ext>
                  </a:extLst>
                </a:gridCol>
                <a:gridCol w="2158079">
                  <a:extLst>
                    <a:ext uri="{9D8B030D-6E8A-4147-A177-3AD203B41FA5}">
                      <a16:colId xmlns:a16="http://schemas.microsoft.com/office/drawing/2014/main" xmlns="" val="3591904009"/>
                    </a:ext>
                  </a:extLst>
                </a:gridCol>
                <a:gridCol w="2159602">
                  <a:extLst>
                    <a:ext uri="{9D8B030D-6E8A-4147-A177-3AD203B41FA5}">
                      <a16:colId xmlns:a16="http://schemas.microsoft.com/office/drawing/2014/main" xmlns="" val="342929058"/>
                    </a:ext>
                  </a:extLst>
                </a:gridCol>
                <a:gridCol w="2158079">
                  <a:extLst>
                    <a:ext uri="{9D8B030D-6E8A-4147-A177-3AD203B41FA5}">
                      <a16:colId xmlns:a16="http://schemas.microsoft.com/office/drawing/2014/main" xmlns="" val="2735737005"/>
                    </a:ext>
                  </a:extLst>
                </a:gridCol>
              </a:tblGrid>
              <a:tr h="341902">
                <a:tc>
                  <a:txBody>
                    <a:bodyPr/>
                    <a:lstStyle/>
                    <a:p>
                      <a:pPr marL="0" marR="0" algn="ctr">
                        <a:lnSpc>
                          <a:spcPct val="150000"/>
                        </a:lnSpc>
                        <a:spcBef>
                          <a:spcPts val="0"/>
                        </a:spcBef>
                        <a:spcAft>
                          <a:spcPts val="0"/>
                        </a:spcAft>
                      </a:pPr>
                      <a:r>
                        <a:rPr lang="en-US" sz="1400" dirty="0">
                          <a:effectLst/>
                          <a:latin typeface="Calibri" panose="020F0502020204030204" pitchFamily="34" charset="0"/>
                          <a:cs typeface="Calibri" panose="020F0502020204030204" pitchFamily="34" charset="0"/>
                        </a:rPr>
                        <a:t> </a:t>
                      </a:r>
                      <a:r>
                        <a:rPr lang="ka-GE" sz="1400" dirty="0">
                          <a:effectLst/>
                          <a:latin typeface="Calibri" panose="020F0502020204030204" pitchFamily="34" charset="0"/>
                          <a:cs typeface="Calibri" panose="020F0502020204030204" pitchFamily="34" charset="0"/>
                        </a:rPr>
                        <a:t>მაჩვენებელი</a:t>
                      </a:r>
                      <a:endParaRPr lang="ka-GE"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a:effectLst/>
                          <a:latin typeface="Calibri" panose="020F0502020204030204" pitchFamily="34" charset="0"/>
                          <a:cs typeface="Calibri" panose="020F0502020204030204" pitchFamily="34" charset="0"/>
                        </a:rPr>
                        <a:t>2019</a:t>
                      </a:r>
                      <a:endParaRPr lang="ka-GE" sz="1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a:effectLst/>
                          <a:latin typeface="Calibri" panose="020F0502020204030204" pitchFamily="34" charset="0"/>
                          <a:cs typeface="Calibri" panose="020F0502020204030204" pitchFamily="34" charset="0"/>
                        </a:rPr>
                        <a:t>2020</a:t>
                      </a:r>
                      <a:endParaRPr lang="ka-GE" sz="1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a:effectLst/>
                          <a:latin typeface="Calibri" panose="020F0502020204030204" pitchFamily="34" charset="0"/>
                          <a:cs typeface="Calibri" panose="020F0502020204030204" pitchFamily="34" charset="0"/>
                        </a:rPr>
                        <a:t>სხვაობა</a:t>
                      </a:r>
                      <a:endParaRPr lang="ka-GE" sz="1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330956785"/>
                  </a:ext>
                </a:extLst>
              </a:tr>
              <a:tr h="980592">
                <a:tc>
                  <a:txBody>
                    <a:bodyPr/>
                    <a:lstStyle/>
                    <a:p>
                      <a:pPr marL="0" marR="0" algn="ctr" defTabSz="457200" rtl="0" eaLnBrk="1" latinLnBrk="0" hangingPunct="1">
                        <a:lnSpc>
                          <a:spcPct val="300000"/>
                        </a:lnSpc>
                        <a:spcBef>
                          <a:spcPts val="0"/>
                        </a:spcBef>
                        <a:spcAft>
                          <a:spcPts val="0"/>
                        </a:spcAft>
                      </a:pPr>
                      <a:r>
                        <a:rPr lang="ka-GE" sz="1400" kern="1200" dirty="0">
                          <a:solidFill>
                            <a:schemeClr val="tx1"/>
                          </a:solidFill>
                          <a:effectLst/>
                          <a:latin typeface="Calibri" panose="020F0502020204030204" pitchFamily="34" charset="0"/>
                          <a:ea typeface="+mn-ea"/>
                          <a:cs typeface="Calibri" panose="020F0502020204030204" pitchFamily="34" charset="0"/>
                        </a:rPr>
                        <a:t>ბრუნვა</a:t>
                      </a:r>
                    </a:p>
                  </a:txBody>
                  <a:tcPr marL="68580" marR="68580" marT="0" marB="0" anchor="ctr"/>
                </a:tc>
                <a:tc>
                  <a:txBody>
                    <a:bodyPr/>
                    <a:lstStyle/>
                    <a:p>
                      <a:pPr marL="0" marR="0" algn="ctr">
                        <a:lnSpc>
                          <a:spcPct val="150000"/>
                        </a:lnSpc>
                        <a:spcBef>
                          <a:spcPts val="0"/>
                        </a:spcBef>
                        <a:spcAft>
                          <a:spcPts val="0"/>
                        </a:spcAft>
                      </a:pPr>
                      <a:r>
                        <a:rPr lang="en-US" sz="1400" dirty="0">
                          <a:effectLst/>
                          <a:latin typeface="Calibri" panose="020F0502020204030204" pitchFamily="34" charset="0"/>
                          <a:cs typeface="Calibri" panose="020F0502020204030204" pitchFamily="34" charset="0"/>
                        </a:rPr>
                        <a:t>18,448,989,339</a:t>
                      </a:r>
                      <a:endParaRPr lang="ka-GE"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dirty="0">
                          <a:effectLst/>
                          <a:latin typeface="Calibri" panose="020F0502020204030204" pitchFamily="34" charset="0"/>
                          <a:cs typeface="Calibri" panose="020F0502020204030204" pitchFamily="34" charset="0"/>
                        </a:rPr>
                        <a:t>17,697,040,141</a:t>
                      </a:r>
                      <a:endParaRPr lang="ka-GE"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a:effectLst/>
                          <a:latin typeface="Calibri" panose="020F0502020204030204" pitchFamily="34" charset="0"/>
                          <a:cs typeface="Calibri" panose="020F0502020204030204" pitchFamily="34" charset="0"/>
                        </a:rPr>
                        <a:t>-751,949,198</a:t>
                      </a:r>
                      <a:endParaRPr lang="ka-GE" sz="1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776899202"/>
                  </a:ext>
                </a:extLst>
              </a:tr>
              <a:tr h="648425">
                <a:tc>
                  <a:txBody>
                    <a:bodyPr/>
                    <a:lstStyle/>
                    <a:p>
                      <a:pPr marL="0" marR="0" algn="ctr">
                        <a:lnSpc>
                          <a:spcPct val="150000"/>
                        </a:lnSpc>
                        <a:spcBef>
                          <a:spcPts val="0"/>
                        </a:spcBef>
                        <a:spcAft>
                          <a:spcPts val="0"/>
                        </a:spcAft>
                      </a:pPr>
                      <a:r>
                        <a:rPr lang="en-US" sz="1400">
                          <a:effectLst/>
                          <a:latin typeface="Calibri" panose="020F0502020204030204" pitchFamily="34" charset="0"/>
                          <a:cs typeface="Calibri" panose="020F0502020204030204" pitchFamily="34" charset="0"/>
                        </a:rPr>
                        <a:t>დარიცხულია გადასახდელად</a:t>
                      </a:r>
                      <a:endParaRPr lang="ka-GE" sz="1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a:effectLst/>
                          <a:latin typeface="Calibri" panose="020F0502020204030204" pitchFamily="34" charset="0"/>
                          <a:cs typeface="Calibri" panose="020F0502020204030204" pitchFamily="34" charset="0"/>
                        </a:rPr>
                        <a:t>172,537,991</a:t>
                      </a:r>
                      <a:endParaRPr lang="ka-GE" sz="1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dirty="0">
                          <a:effectLst/>
                          <a:latin typeface="Calibri" panose="020F0502020204030204" pitchFamily="34" charset="0"/>
                          <a:cs typeface="Calibri" panose="020F0502020204030204" pitchFamily="34" charset="0"/>
                        </a:rPr>
                        <a:t>140,624,543</a:t>
                      </a:r>
                      <a:endParaRPr lang="ka-GE"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dirty="0">
                          <a:effectLst/>
                          <a:latin typeface="Calibri" panose="020F0502020204030204" pitchFamily="34" charset="0"/>
                          <a:cs typeface="Calibri" panose="020F0502020204030204" pitchFamily="34" charset="0"/>
                        </a:rPr>
                        <a:t>-31,913,448</a:t>
                      </a:r>
                      <a:endParaRPr lang="ka-GE"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715508215"/>
                  </a:ext>
                </a:extLst>
              </a:tr>
              <a:tr h="661246">
                <a:tc>
                  <a:txBody>
                    <a:bodyPr/>
                    <a:lstStyle/>
                    <a:p>
                      <a:pPr marL="0" marR="0" algn="ctr">
                        <a:lnSpc>
                          <a:spcPct val="150000"/>
                        </a:lnSpc>
                        <a:spcBef>
                          <a:spcPts val="0"/>
                        </a:spcBef>
                        <a:spcAft>
                          <a:spcPts val="0"/>
                        </a:spcAft>
                      </a:pPr>
                      <a:r>
                        <a:rPr lang="en-US" sz="1400">
                          <a:effectLst/>
                          <a:latin typeface="Calibri" panose="020F0502020204030204" pitchFamily="34" charset="0"/>
                          <a:cs typeface="Calibri" panose="020F0502020204030204" pitchFamily="34" charset="0"/>
                        </a:rPr>
                        <a:t>დეკლარაციების რაოდენობა (მარტი-აპრილი)</a:t>
                      </a:r>
                      <a:endParaRPr lang="ka-GE" sz="1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a:effectLst/>
                          <a:latin typeface="Calibri" panose="020F0502020204030204" pitchFamily="34" charset="0"/>
                          <a:cs typeface="Calibri" panose="020F0502020204030204" pitchFamily="34" charset="0"/>
                        </a:rPr>
                        <a:t>120511</a:t>
                      </a:r>
                      <a:endParaRPr lang="ka-GE" sz="14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dirty="0">
                          <a:effectLst/>
                          <a:latin typeface="Calibri" panose="020F0502020204030204" pitchFamily="34" charset="0"/>
                          <a:cs typeface="Calibri" panose="020F0502020204030204" pitchFamily="34" charset="0"/>
                        </a:rPr>
                        <a:t>119736</a:t>
                      </a:r>
                      <a:endParaRPr lang="ka-GE"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50000"/>
                        </a:lnSpc>
                        <a:spcBef>
                          <a:spcPts val="0"/>
                        </a:spcBef>
                        <a:spcAft>
                          <a:spcPts val="0"/>
                        </a:spcAft>
                      </a:pPr>
                      <a:r>
                        <a:rPr lang="en-US" sz="1400" dirty="0">
                          <a:effectLst/>
                          <a:latin typeface="Calibri" panose="020F0502020204030204" pitchFamily="34" charset="0"/>
                          <a:cs typeface="Calibri" panose="020F0502020204030204" pitchFamily="34" charset="0"/>
                        </a:rPr>
                        <a:t>-775</a:t>
                      </a:r>
                      <a:endParaRPr lang="ka-GE"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616812058"/>
                  </a:ext>
                </a:extLst>
              </a:tr>
            </a:tbl>
          </a:graphicData>
        </a:graphic>
      </p:graphicFrame>
    </p:spTree>
    <p:extLst>
      <p:ext uri="{BB962C8B-B14F-4D97-AF65-F5344CB8AC3E}">
        <p14:creationId xmlns:p14="http://schemas.microsoft.com/office/powerpoint/2010/main" val="34989663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03A853F-9F30-4695-A191-FD08E25A2CCF}"/>
              </a:ext>
            </a:extLst>
          </p:cNvPr>
          <p:cNvSpPr txBox="1"/>
          <p:nvPr/>
        </p:nvSpPr>
        <p:spPr>
          <a:xfrm>
            <a:off x="244763" y="799099"/>
            <a:ext cx="11702473" cy="926536"/>
          </a:xfrm>
          <a:prstGeom prst="rect">
            <a:avLst/>
          </a:prstGeom>
          <a:solidFill>
            <a:schemeClr val="dk1">
              <a:alpha val="5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ctr">
              <a:defRPr sz="2000" spc="0">
                <a:solidFill>
                  <a:schemeClr val="lt1"/>
                </a:solidFill>
                <a:latin typeface="Calibri" panose="020F0502020204030204" pitchFamily="34"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ct val="150000"/>
              </a:lnSpc>
            </a:pPr>
            <a:r>
              <a:rPr lang="ka-GE" dirty="0"/>
              <a:t>დღგ-ით დასაბეგრი ბრუნვა </a:t>
            </a:r>
          </a:p>
          <a:p>
            <a:pPr>
              <a:lnSpc>
                <a:spcPct val="150000"/>
              </a:lnSpc>
            </a:pPr>
            <a:r>
              <a:rPr lang="ka-GE" sz="1800" dirty="0"/>
              <a:t>(ქუთაისში რეგისტრირებული დღგ-ის  გადამხდელების მიხედვით, 2020 წლის მარტი-აპრილი)</a:t>
            </a:r>
          </a:p>
        </p:txBody>
      </p:sp>
      <p:graphicFrame>
        <p:nvGraphicFramePr>
          <p:cNvPr id="4" name="Table 3">
            <a:extLst>
              <a:ext uri="{FF2B5EF4-FFF2-40B4-BE49-F238E27FC236}">
                <a16:creationId xmlns:a16="http://schemas.microsoft.com/office/drawing/2014/main" xmlns="" id="{2382864E-68F6-4DC3-94EC-2D46EA6BB33F}"/>
              </a:ext>
            </a:extLst>
          </p:cNvPr>
          <p:cNvGraphicFramePr>
            <a:graphicFrameLocks noGrp="1"/>
          </p:cNvGraphicFramePr>
          <p:nvPr>
            <p:extLst>
              <p:ext uri="{D42A27DB-BD31-4B8C-83A1-F6EECF244321}">
                <p14:modId xmlns:p14="http://schemas.microsoft.com/office/powerpoint/2010/main" val="3959049453"/>
              </p:ext>
            </p:extLst>
          </p:nvPr>
        </p:nvGraphicFramePr>
        <p:xfrm>
          <a:off x="244764" y="2099465"/>
          <a:ext cx="11702473" cy="3442355"/>
        </p:xfrm>
        <a:graphic>
          <a:graphicData uri="http://schemas.openxmlformats.org/drawingml/2006/table">
            <a:tbl>
              <a:tblPr firstRow="1" firstCol="1" bandRow="1">
                <a:tableStyleId>{68D230F3-CF80-4859-8CE7-A43EE81993B5}</a:tableStyleId>
              </a:tblPr>
              <a:tblGrid>
                <a:gridCol w="5075019">
                  <a:extLst>
                    <a:ext uri="{9D8B030D-6E8A-4147-A177-3AD203B41FA5}">
                      <a16:colId xmlns:a16="http://schemas.microsoft.com/office/drawing/2014/main" xmlns="" val="57025983"/>
                    </a:ext>
                  </a:extLst>
                </a:gridCol>
                <a:gridCol w="2208632">
                  <a:extLst>
                    <a:ext uri="{9D8B030D-6E8A-4147-A177-3AD203B41FA5}">
                      <a16:colId xmlns:a16="http://schemas.microsoft.com/office/drawing/2014/main" xmlns="" val="1256803541"/>
                    </a:ext>
                  </a:extLst>
                </a:gridCol>
                <a:gridCol w="2210190">
                  <a:extLst>
                    <a:ext uri="{9D8B030D-6E8A-4147-A177-3AD203B41FA5}">
                      <a16:colId xmlns:a16="http://schemas.microsoft.com/office/drawing/2014/main" xmlns="" val="1042304947"/>
                    </a:ext>
                  </a:extLst>
                </a:gridCol>
                <a:gridCol w="2208632">
                  <a:extLst>
                    <a:ext uri="{9D8B030D-6E8A-4147-A177-3AD203B41FA5}">
                      <a16:colId xmlns:a16="http://schemas.microsoft.com/office/drawing/2014/main" xmlns="" val="3633707437"/>
                    </a:ext>
                  </a:extLst>
                </a:gridCol>
              </a:tblGrid>
              <a:tr h="597012">
                <a:tc>
                  <a:txBody>
                    <a:bodyPr/>
                    <a:lstStyle/>
                    <a:p>
                      <a:pPr marL="0" marR="0" algn="ctr">
                        <a:lnSpc>
                          <a:spcPct val="106000"/>
                        </a:lnSpc>
                        <a:spcBef>
                          <a:spcPts val="0"/>
                        </a:spcBef>
                        <a:spcAft>
                          <a:spcPts val="0"/>
                        </a:spcAft>
                      </a:pPr>
                      <a:r>
                        <a:rPr lang="ka-GE" sz="1600">
                          <a:effectLst/>
                          <a:latin typeface="Calibri" panose="020F0502020204030204" pitchFamily="34" charset="0"/>
                          <a:cs typeface="Calibri" panose="020F0502020204030204" pitchFamily="34" charset="0"/>
                        </a:rPr>
                        <a:t>მაჩვენებელი</a:t>
                      </a:r>
                      <a:r>
                        <a:rPr lang="en-US" sz="1600">
                          <a:effectLst/>
                          <a:latin typeface="Calibri" panose="020F0502020204030204" pitchFamily="34" charset="0"/>
                          <a:cs typeface="Calibri" panose="020F0502020204030204" pitchFamily="34" charset="0"/>
                        </a:rPr>
                        <a:t> </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2019</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2020</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სხვაობა</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111327503"/>
                  </a:ext>
                </a:extLst>
              </a:tr>
              <a:tr h="1132250">
                <a:tc>
                  <a:txBody>
                    <a:bodyPr/>
                    <a:lstStyle/>
                    <a:p>
                      <a:pPr marL="0" marR="0">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ბრუნვა</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173,838,674</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151,076,727</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-22,761,947</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1305200981"/>
                  </a:ext>
                </a:extLst>
              </a:tr>
              <a:tr h="558455">
                <a:tc>
                  <a:txBody>
                    <a:bodyPr/>
                    <a:lstStyle/>
                    <a:p>
                      <a:pPr marL="0" marR="0">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დარიცხულია გადასახდელად</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3,008,961</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2,720,799</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-288,162</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412283742"/>
                  </a:ext>
                </a:extLst>
              </a:tr>
              <a:tr h="1154638">
                <a:tc>
                  <a:txBody>
                    <a:bodyPr/>
                    <a:lstStyle/>
                    <a:p>
                      <a:pPr marL="0" marR="0">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დეკლარაციების რაოდენობა (მარტი-აპრილი)</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4433</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en-US" sz="1600">
                          <a:effectLst/>
                          <a:latin typeface="Calibri" panose="020F0502020204030204" pitchFamily="34" charset="0"/>
                          <a:cs typeface="Calibri" panose="020F0502020204030204" pitchFamily="34" charset="0"/>
                        </a:rPr>
                        <a:t>4287</a:t>
                      </a:r>
                      <a:endParaRPr lang="ka-GE" sz="16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6000"/>
                        </a:lnSpc>
                        <a:spcBef>
                          <a:spcPts val="0"/>
                        </a:spcBef>
                        <a:spcAft>
                          <a:spcPts val="0"/>
                        </a:spcAft>
                      </a:pPr>
                      <a:r>
                        <a:rPr lang="en-US" sz="1600" dirty="0">
                          <a:effectLst/>
                          <a:latin typeface="Calibri" panose="020F0502020204030204" pitchFamily="34" charset="0"/>
                          <a:cs typeface="Calibri" panose="020F0502020204030204" pitchFamily="34" charset="0"/>
                        </a:rPr>
                        <a:t>-146</a:t>
                      </a:r>
                      <a:endParaRPr lang="ka-GE"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956648054"/>
                  </a:ext>
                </a:extLst>
              </a:tr>
            </a:tbl>
          </a:graphicData>
        </a:graphic>
      </p:graphicFrame>
    </p:spTree>
    <p:extLst>
      <p:ext uri="{BB962C8B-B14F-4D97-AF65-F5344CB8AC3E}">
        <p14:creationId xmlns:p14="http://schemas.microsoft.com/office/powerpoint/2010/main" val="7493731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44984DA-5730-4F53-9AC3-21D577319C8E}"/>
              </a:ext>
            </a:extLst>
          </p:cNvPr>
          <p:cNvSpPr txBox="1"/>
          <p:nvPr/>
        </p:nvSpPr>
        <p:spPr>
          <a:xfrm>
            <a:off x="332509" y="919126"/>
            <a:ext cx="11471564" cy="400110"/>
          </a:xfrm>
          <a:prstGeom prst="rect">
            <a:avLst/>
          </a:prstGeom>
          <a:solidFill>
            <a:schemeClr val="dk1">
              <a:alpha val="5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ctr">
              <a:lnSpc>
                <a:spcPct val="150000"/>
              </a:lnSpc>
              <a:defRPr sz="2000" spc="0">
                <a:solidFill>
                  <a:schemeClr val="lt1"/>
                </a:solidFill>
                <a:latin typeface="Calibri" panose="020F0502020204030204" pitchFamily="34"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ct val="100000"/>
              </a:lnSpc>
            </a:pPr>
            <a:r>
              <a:rPr lang="ka-GE" dirty="0"/>
              <a:t>პირდაპირი უცხოური ინვესტიციების მოცულობის ბოლო წლების დინამიკა საქართველოში. </a:t>
            </a:r>
          </a:p>
        </p:txBody>
      </p:sp>
      <p:graphicFrame>
        <p:nvGraphicFramePr>
          <p:cNvPr id="4" name="Table 3">
            <a:extLst>
              <a:ext uri="{FF2B5EF4-FFF2-40B4-BE49-F238E27FC236}">
                <a16:creationId xmlns:a16="http://schemas.microsoft.com/office/drawing/2014/main" xmlns="" id="{1A573784-41C0-4B07-BB5B-05B4058DD56E}"/>
              </a:ext>
            </a:extLst>
          </p:cNvPr>
          <p:cNvGraphicFramePr>
            <a:graphicFrameLocks noGrp="1"/>
          </p:cNvGraphicFramePr>
          <p:nvPr>
            <p:extLst>
              <p:ext uri="{D42A27DB-BD31-4B8C-83A1-F6EECF244321}">
                <p14:modId xmlns:p14="http://schemas.microsoft.com/office/powerpoint/2010/main" val="2771446289"/>
              </p:ext>
            </p:extLst>
          </p:nvPr>
        </p:nvGraphicFramePr>
        <p:xfrm>
          <a:off x="332509" y="1451769"/>
          <a:ext cx="11471563" cy="5076394"/>
        </p:xfrm>
        <a:graphic>
          <a:graphicData uri="http://schemas.openxmlformats.org/drawingml/2006/table">
            <a:tbl>
              <a:tblPr firstRow="1" firstCol="1" bandRow="1">
                <a:tableStyleId>{5FD0F851-EC5A-4D38-B0AD-8093EC10F338}</a:tableStyleId>
              </a:tblPr>
              <a:tblGrid>
                <a:gridCol w="4316398">
                  <a:extLst>
                    <a:ext uri="{9D8B030D-6E8A-4147-A177-3AD203B41FA5}">
                      <a16:colId xmlns:a16="http://schemas.microsoft.com/office/drawing/2014/main" xmlns="" val="445132215"/>
                    </a:ext>
                  </a:extLst>
                </a:gridCol>
                <a:gridCol w="1234833">
                  <a:extLst>
                    <a:ext uri="{9D8B030D-6E8A-4147-A177-3AD203B41FA5}">
                      <a16:colId xmlns:a16="http://schemas.microsoft.com/office/drawing/2014/main" xmlns="" val="2844135831"/>
                    </a:ext>
                  </a:extLst>
                </a:gridCol>
                <a:gridCol w="1234833">
                  <a:extLst>
                    <a:ext uri="{9D8B030D-6E8A-4147-A177-3AD203B41FA5}">
                      <a16:colId xmlns:a16="http://schemas.microsoft.com/office/drawing/2014/main" xmlns="" val="1399024573"/>
                    </a:ext>
                  </a:extLst>
                </a:gridCol>
                <a:gridCol w="1234833">
                  <a:extLst>
                    <a:ext uri="{9D8B030D-6E8A-4147-A177-3AD203B41FA5}">
                      <a16:colId xmlns:a16="http://schemas.microsoft.com/office/drawing/2014/main" xmlns="" val="2191903473"/>
                    </a:ext>
                  </a:extLst>
                </a:gridCol>
                <a:gridCol w="1234833">
                  <a:extLst>
                    <a:ext uri="{9D8B030D-6E8A-4147-A177-3AD203B41FA5}">
                      <a16:colId xmlns:a16="http://schemas.microsoft.com/office/drawing/2014/main" xmlns="" val="542151594"/>
                    </a:ext>
                  </a:extLst>
                </a:gridCol>
                <a:gridCol w="1177200">
                  <a:extLst>
                    <a:ext uri="{9D8B030D-6E8A-4147-A177-3AD203B41FA5}">
                      <a16:colId xmlns:a16="http://schemas.microsoft.com/office/drawing/2014/main" xmlns="" val="4222405344"/>
                    </a:ext>
                  </a:extLst>
                </a:gridCol>
                <a:gridCol w="1038633">
                  <a:extLst>
                    <a:ext uri="{9D8B030D-6E8A-4147-A177-3AD203B41FA5}">
                      <a16:colId xmlns:a16="http://schemas.microsoft.com/office/drawing/2014/main" xmlns="" val="2780592565"/>
                    </a:ext>
                  </a:extLst>
                </a:gridCol>
              </a:tblGrid>
              <a:tr h="546793">
                <a:tc>
                  <a:txBody>
                    <a:bodyPr/>
                    <a:lstStyle/>
                    <a:p>
                      <a:pPr marL="0" marR="0" algn="ctr">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  </a:t>
                      </a:r>
                      <a:endParaRPr lang="ka-GE"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2016</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2017</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2018</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2019</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2020</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2021 - I კვ</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1315174240"/>
                  </a:ext>
                </a:extLst>
              </a:tr>
              <a:tr h="619010">
                <a:tc>
                  <a:txBody>
                    <a:bodyPr/>
                    <a:lstStyle/>
                    <a:p>
                      <a:pPr marL="0" marR="0" algn="ctr">
                        <a:lnSpc>
                          <a:spcPct val="107000"/>
                        </a:lnSpc>
                        <a:spcBef>
                          <a:spcPts val="0"/>
                        </a:spcBef>
                        <a:spcAft>
                          <a:spcPts val="0"/>
                        </a:spcAft>
                      </a:pPr>
                      <a:r>
                        <a:rPr lang="en-US" sz="2000" b="1" dirty="0" err="1">
                          <a:effectLst/>
                          <a:latin typeface="Calibri" panose="020F0502020204030204" pitchFamily="34" charset="0"/>
                          <a:cs typeface="Calibri" panose="020F0502020204030204" pitchFamily="34" charset="0"/>
                        </a:rPr>
                        <a:t>სულ</a:t>
                      </a:r>
                      <a:endParaRPr lang="ka-GE" sz="20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1" dirty="0">
                          <a:effectLst/>
                          <a:latin typeface="Calibri" panose="020F0502020204030204" pitchFamily="34" charset="0"/>
                          <a:cs typeface="Calibri" panose="020F0502020204030204" pitchFamily="34" charset="0"/>
                        </a:rPr>
                        <a:t>1652.58</a:t>
                      </a:r>
                      <a:endParaRPr lang="ka-GE" sz="20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1" dirty="0">
                          <a:effectLst/>
                          <a:latin typeface="Calibri" panose="020F0502020204030204" pitchFamily="34" charset="0"/>
                          <a:cs typeface="Calibri" panose="020F0502020204030204" pitchFamily="34" charset="0"/>
                        </a:rPr>
                        <a:t>1978.28</a:t>
                      </a:r>
                      <a:endParaRPr lang="ka-GE" sz="20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1" dirty="0">
                          <a:effectLst/>
                          <a:latin typeface="Calibri" panose="020F0502020204030204" pitchFamily="34" charset="0"/>
                          <a:cs typeface="Calibri" panose="020F0502020204030204" pitchFamily="34" charset="0"/>
                        </a:rPr>
                        <a:t>1306.29</a:t>
                      </a:r>
                      <a:endParaRPr lang="ka-GE" sz="20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1" dirty="0">
                          <a:effectLst/>
                          <a:latin typeface="Calibri" panose="020F0502020204030204" pitchFamily="34" charset="0"/>
                          <a:cs typeface="Calibri" panose="020F0502020204030204" pitchFamily="34" charset="0"/>
                        </a:rPr>
                        <a:t>1310.77</a:t>
                      </a:r>
                      <a:endParaRPr lang="ka-GE" sz="20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1" dirty="0">
                          <a:effectLst/>
                          <a:latin typeface="Calibri" panose="020F0502020204030204" pitchFamily="34" charset="0"/>
                          <a:cs typeface="Calibri" panose="020F0502020204030204" pitchFamily="34" charset="0"/>
                        </a:rPr>
                        <a:t>616.87</a:t>
                      </a:r>
                      <a:endParaRPr lang="ka-GE" sz="20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1" dirty="0">
                          <a:effectLst/>
                          <a:latin typeface="Calibri" panose="020F0502020204030204" pitchFamily="34" charset="0"/>
                          <a:cs typeface="Calibri" panose="020F0502020204030204" pitchFamily="34" charset="0"/>
                        </a:rPr>
                        <a:t>125.42</a:t>
                      </a:r>
                      <a:endParaRPr lang="ka-GE" sz="20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663755329"/>
                  </a:ext>
                </a:extLst>
              </a:tr>
              <a:tr h="543752">
                <a:tc>
                  <a:txBody>
                    <a:bodyPr/>
                    <a:lstStyle/>
                    <a:p>
                      <a:pPr marL="0" marR="0">
                        <a:lnSpc>
                          <a:spcPct val="107000"/>
                        </a:lnSpc>
                        <a:spcBef>
                          <a:spcPts val="0"/>
                        </a:spcBef>
                        <a:spcAft>
                          <a:spcPts val="0"/>
                        </a:spcAft>
                      </a:pPr>
                      <a:r>
                        <a:rPr lang="en-US" sz="2000" b="0" dirty="0" err="1">
                          <a:effectLst/>
                          <a:latin typeface="Calibri" panose="020F0502020204030204" pitchFamily="34" charset="0"/>
                          <a:cs typeface="Calibri" panose="020F0502020204030204" pitchFamily="34" charset="0"/>
                        </a:rPr>
                        <a:t>თბილისი</a:t>
                      </a:r>
                      <a:endParaRPr lang="ka-GE"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1414.67</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1527.26</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1039.00</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912.23</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272.53</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106.29</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134445911"/>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აჭარა</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108.43</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210.80</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78.21</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198.09</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129.71</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8.55</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304910331"/>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კახეთი</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3.42</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12.44</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-8.62</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0.20</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1.34</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0.87</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411744475"/>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სამცხე-ჯავახეთი</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30.81</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38.87</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45.19</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50.73</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27.18</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16.27</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445442224"/>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ქვემო ქართლი</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29.13</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64.69</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86.37</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48.08</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82.75</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-9.84</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816940822"/>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სამეგრელო-ზემო სვანეთი</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35.09</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55.18</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-10.70</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44.46</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36.02</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2.64</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488069805"/>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გურია</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0.55</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1.08</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0.30</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1.65</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0.46</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-0.12</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4291119922"/>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იმერეთი</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25.91</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57.56</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26.43</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44.47</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22.96</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0.53</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512669811"/>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რაჭა-ლეჩხუმი და ქვემო სვანეთი</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1.40</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3.58</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1.05</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1.74</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1.16</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-0.29</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817805890"/>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შიდა ქართლი</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4.54</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1.09</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15.24</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1.24</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16.89</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-0.76</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538347221"/>
                  </a:ext>
                </a:extLst>
              </a:tr>
              <a:tr h="325795">
                <a:tc>
                  <a:txBody>
                    <a:bodyPr/>
                    <a:lstStyle/>
                    <a:p>
                      <a:pPr marL="0" marR="0">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მცხეთა-მთიანეთი</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-1.38</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5.74</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33.83</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7.86</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a:effectLst/>
                          <a:latin typeface="Calibri" panose="020F0502020204030204" pitchFamily="34" charset="0"/>
                          <a:cs typeface="Calibri" panose="020F0502020204030204" pitchFamily="34" charset="0"/>
                        </a:rPr>
                        <a:t>25.87</a:t>
                      </a:r>
                      <a:endParaRPr lang="ka-GE" sz="2000" b="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r">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1.28</a:t>
                      </a:r>
                      <a:endParaRPr lang="ka-GE"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4133525244"/>
                  </a:ext>
                </a:extLst>
              </a:tr>
            </a:tbl>
          </a:graphicData>
        </a:graphic>
      </p:graphicFrame>
    </p:spTree>
    <p:extLst>
      <p:ext uri="{BB962C8B-B14F-4D97-AF65-F5344CB8AC3E}">
        <p14:creationId xmlns:p14="http://schemas.microsoft.com/office/powerpoint/2010/main" val="9619417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9B0C597-B2F6-4A2C-B681-066589A7775E}"/>
              </a:ext>
            </a:extLst>
          </p:cNvPr>
          <p:cNvSpPr txBox="1"/>
          <p:nvPr/>
        </p:nvSpPr>
        <p:spPr>
          <a:xfrm>
            <a:off x="2867891" y="808243"/>
            <a:ext cx="6456218" cy="400110"/>
          </a:xfrm>
          <a:prstGeom prst="rect">
            <a:avLst/>
          </a:prstGeom>
          <a:solidFill>
            <a:schemeClr val="dk1">
              <a:alpha val="5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ctr">
              <a:lnSpc>
                <a:spcPct val="100000"/>
              </a:lnSpc>
              <a:defRPr sz="2000" spc="0">
                <a:solidFill>
                  <a:schemeClr val="lt1"/>
                </a:solidFill>
                <a:latin typeface="Calibri" panose="020F0502020204030204" pitchFamily="34"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ka-GE" dirty="0"/>
              <a:t>პირდაპირი უცხოური ინვესტიციები 2016-2020 </a:t>
            </a:r>
          </a:p>
        </p:txBody>
      </p:sp>
      <p:pic>
        <p:nvPicPr>
          <p:cNvPr id="5" name="Picture 4">
            <a:extLst>
              <a:ext uri="{FF2B5EF4-FFF2-40B4-BE49-F238E27FC236}">
                <a16:creationId xmlns:a16="http://schemas.microsoft.com/office/drawing/2014/main" xmlns="" id="{536E5C4E-AA60-4619-9D7B-A4872CD6F587}"/>
              </a:ext>
            </a:extLst>
          </p:cNvPr>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2144512" y="1503292"/>
            <a:ext cx="8237159" cy="4951059"/>
          </a:xfrm>
          <a:prstGeom prst="rect">
            <a:avLst/>
          </a:prstGeom>
          <a:effectLst>
            <a:softEdge rad="63500"/>
          </a:effectLst>
        </p:spPr>
      </p:pic>
    </p:spTree>
    <p:extLst>
      <p:ext uri="{BB962C8B-B14F-4D97-AF65-F5344CB8AC3E}">
        <p14:creationId xmlns:p14="http://schemas.microsoft.com/office/powerpoint/2010/main" val="298487293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6C6DB54-E466-437A-88CB-02102C40A8B1}"/>
              </a:ext>
            </a:extLst>
          </p:cNvPr>
          <p:cNvSpPr txBox="1"/>
          <p:nvPr/>
        </p:nvSpPr>
        <p:spPr>
          <a:xfrm>
            <a:off x="406400" y="799099"/>
            <a:ext cx="11379200" cy="400110"/>
          </a:xfrm>
          <a:prstGeom prst="rect">
            <a:avLst/>
          </a:prstGeom>
          <a:solidFill>
            <a:schemeClr val="dk1">
              <a:alpha val="5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ctr">
              <a:lnSpc>
                <a:spcPct val="100000"/>
              </a:lnSpc>
              <a:defRPr sz="2000" spc="0">
                <a:solidFill>
                  <a:schemeClr val="lt1"/>
                </a:solidFill>
                <a:latin typeface="Calibri" panose="020F0502020204030204" pitchFamily="34"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ka-GE" dirty="0"/>
              <a:t>ეკონომიკის სექტორების პოზიციების ცვლილება </a:t>
            </a:r>
            <a:r>
              <a:rPr lang="ka-GE" dirty="0" err="1"/>
              <a:t>პუც</a:t>
            </a:r>
            <a:r>
              <a:rPr lang="ka-GE" dirty="0"/>
              <a:t>-ის მოცულობის მიხედვით 2019-2020 წლები</a:t>
            </a:r>
          </a:p>
        </p:txBody>
      </p:sp>
      <p:pic>
        <p:nvPicPr>
          <p:cNvPr id="6" name="Picture 5">
            <a:extLst>
              <a:ext uri="{FF2B5EF4-FFF2-40B4-BE49-F238E27FC236}">
                <a16:creationId xmlns:a16="http://schemas.microsoft.com/office/drawing/2014/main" xmlns="" id="{4F68956C-4C87-47AE-819E-D827CB9473EC}"/>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4700"/>
                    </a14:imgEffect>
                    <a14:imgEffect>
                      <a14:saturation sat="400000"/>
                    </a14:imgEffect>
                  </a14:imgLayer>
                </a14:imgProps>
              </a:ext>
            </a:extLst>
          </a:blip>
          <a:stretch>
            <a:fillRect/>
          </a:stretch>
        </p:blipFill>
        <p:spPr>
          <a:xfrm>
            <a:off x="1416233" y="1633470"/>
            <a:ext cx="9497658" cy="4425431"/>
          </a:xfrm>
          <a:prstGeom prst="rect">
            <a:avLst/>
          </a:prstGeom>
        </p:spPr>
      </p:pic>
    </p:spTree>
    <p:extLst>
      <p:ext uri="{BB962C8B-B14F-4D97-AF65-F5344CB8AC3E}">
        <p14:creationId xmlns:p14="http://schemas.microsoft.com/office/powerpoint/2010/main" val="84360216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F973860-C4D7-4530-ACA6-EAE29D8B8399}"/>
              </a:ext>
            </a:extLst>
          </p:cNvPr>
          <p:cNvSpPr txBox="1"/>
          <p:nvPr/>
        </p:nvSpPr>
        <p:spPr>
          <a:xfrm>
            <a:off x="157017" y="2821785"/>
            <a:ext cx="11877963" cy="938077"/>
          </a:xfrm>
          <a:prstGeom prst="rect">
            <a:avLst/>
          </a:prstGeom>
          <a:noFill/>
        </p:spPr>
        <p:txBody>
          <a:bodyPr wrap="square">
            <a:spAutoFit/>
          </a:bodyPr>
          <a:lstStyle/>
          <a:p>
            <a:pPr algn="ctr"/>
            <a:r>
              <a:rPr lang="ka-GE" sz="2400" spc="300" dirty="0">
                <a:latin typeface="Calibri" panose="020F0502020204030204" pitchFamily="34" charset="0"/>
                <a:cs typeface="Calibri" panose="020F0502020204030204" pitchFamily="34" charset="0"/>
              </a:rPr>
              <a:t>ფისკალური დეცენტრალიზაცია</a:t>
            </a:r>
            <a:endParaRPr lang="en-US" sz="2400" spc="300" dirty="0">
              <a:latin typeface="Calibri" panose="020F0502020204030204" pitchFamily="34" charset="0"/>
              <a:cs typeface="Calibri" panose="020F0502020204030204" pitchFamily="34" charset="0"/>
            </a:endParaRPr>
          </a:p>
          <a:p>
            <a:pPr algn="ctr">
              <a:lnSpc>
                <a:spcPct val="200000"/>
              </a:lnSpc>
            </a:pPr>
            <a:r>
              <a:rPr lang="ka-GE" spc="300" dirty="0">
                <a:latin typeface="Calibri" panose="020F0502020204030204" pitchFamily="34" charset="0"/>
                <a:cs typeface="Calibri" panose="020F0502020204030204" pitchFamily="34" charset="0"/>
              </a:rPr>
              <a:t>კონცეპტუალური საფუძვლები</a:t>
            </a:r>
          </a:p>
        </p:txBody>
      </p:sp>
    </p:spTree>
    <p:extLst>
      <p:ext uri="{BB962C8B-B14F-4D97-AF65-F5344CB8AC3E}">
        <p14:creationId xmlns:p14="http://schemas.microsoft.com/office/powerpoint/2010/main" val="126004348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1A2CDDCD-D53A-4711-8F9C-FB8EC0727EE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648239" y="621667"/>
            <a:ext cx="8895522" cy="5118652"/>
          </a:xfrm>
          <a:prstGeom prst="rect">
            <a:avLst/>
          </a:prstGeom>
          <a:noFill/>
          <a:ln>
            <a:noFill/>
          </a:ln>
        </p:spPr>
      </p:pic>
      <p:sp>
        <p:nvSpPr>
          <p:cNvPr id="4" name="TextBox 3">
            <a:extLst>
              <a:ext uri="{FF2B5EF4-FFF2-40B4-BE49-F238E27FC236}">
                <a16:creationId xmlns:a16="http://schemas.microsoft.com/office/drawing/2014/main" xmlns="" id="{A04AFB82-9B2B-4683-A136-950C0EA0CFF9}"/>
              </a:ext>
            </a:extLst>
          </p:cNvPr>
          <p:cNvSpPr txBox="1"/>
          <p:nvPr/>
        </p:nvSpPr>
        <p:spPr>
          <a:xfrm>
            <a:off x="4025347" y="6051667"/>
            <a:ext cx="7904093" cy="369332"/>
          </a:xfrm>
          <a:prstGeom prst="rect">
            <a:avLst/>
          </a:prstGeom>
          <a:noFill/>
        </p:spPr>
        <p:txBody>
          <a:bodyPr wrap="square">
            <a:spAutoFit/>
          </a:bodyPr>
          <a:lstStyle/>
          <a:p>
            <a:pPr marL="0" marR="0" indent="457200">
              <a:spcBef>
                <a:spcPts val="0"/>
              </a:spcBef>
              <a:spcAft>
                <a:spcPts val="0"/>
              </a:spcAft>
            </a:pPr>
            <a:r>
              <a:rPr lang="ka-GE" sz="1800" i="1" u="sng" dirty="0">
                <a:effectLst/>
                <a:latin typeface="Calibri" panose="020F0502020204030204" pitchFamily="34" charset="0"/>
                <a:ea typeface="Sylfaen" panose="010A0502050306030303" pitchFamily="18" charset="0"/>
                <a:cs typeface="Times New Roman" panose="02020603050405020304" pitchFamily="18" charset="0"/>
              </a:rPr>
              <a:t>წყარო: </a:t>
            </a:r>
            <a:r>
              <a:rPr lang="en-US" sz="1800" i="1" u="sng" dirty="0">
                <a:effectLst/>
                <a:latin typeface="Calibri" panose="020F0502020204030204" pitchFamily="34" charset="0"/>
                <a:ea typeface="Sylfaen" panose="010A0502050306030303" pitchFamily="18" charset="0"/>
                <a:cs typeface="Times New Roman" panose="02020603050405020304" pitchFamily="18" charset="0"/>
              </a:rPr>
              <a:t>OECD - Making Decentralization Work, a Handbook for Policy-Makers</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7199643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502FA27-9D99-4F79-BBBA-D8E3B1AB59C5}"/>
              </a:ext>
            </a:extLst>
          </p:cNvPr>
          <p:cNvSpPr txBox="1"/>
          <p:nvPr/>
        </p:nvSpPr>
        <p:spPr>
          <a:xfrm>
            <a:off x="465483" y="1096534"/>
            <a:ext cx="11261034" cy="4664931"/>
          </a:xfrm>
          <a:prstGeom prst="rect">
            <a:avLst/>
          </a:prstGeom>
          <a:noFill/>
        </p:spPr>
        <p:txBody>
          <a:bodyPr wrap="square">
            <a:spAutoFit/>
          </a:bodyPr>
          <a:lstStyle/>
          <a:p>
            <a:pPr marL="0" marR="0" indent="457200" algn="just">
              <a:lnSpc>
                <a:spcPct val="150000"/>
              </a:lnSpc>
              <a:spcBef>
                <a:spcPts val="0"/>
              </a:spcBef>
              <a:spcAft>
                <a:spcPts val="0"/>
              </a:spcAft>
            </a:pPr>
            <a:r>
              <a:rPr lang="ka-GE" sz="20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ფისკალური დეცენტრალიზაციის რეფორმების მამოძრავებელი მუხტიდან შეიძლება გამოვყოთ ორ ძირითადი ელემენტი:</a:t>
            </a:r>
          </a:p>
          <a:p>
            <a:pPr marL="0" marR="0" indent="457200" algn="just">
              <a:lnSpc>
                <a:spcPct val="150000"/>
              </a:lnSpc>
              <a:spcBef>
                <a:spcPts val="0"/>
              </a:spcBef>
              <a:spcAft>
                <a:spcPts val="0"/>
              </a:spcAft>
            </a:pPr>
            <a:endParaRPr lang="ka-GE" sz="2000" dirty="0">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ცენტრალური ხელისუფლება პერმანენტულად აწყდება გამოწვევას, რომელიც დაკავშირებულია ფუნქციების ეფექტიან განხორციელებასთან ცენტრიდან მთელი ქვეყნის მასშტაბით;</a:t>
            </a:r>
          </a:p>
          <a:p>
            <a:pPr marL="342900" marR="0" lvl="0" indent="-342900" algn="just">
              <a:lnSpc>
                <a:spcPct val="150000"/>
              </a:lnSpc>
              <a:spcBef>
                <a:spcPts val="0"/>
              </a:spcBef>
              <a:spcAft>
                <a:spcPts val="0"/>
              </a:spcAft>
              <a:buFont typeface="Symbol" panose="05050102010706020507" pitchFamily="18" charset="2"/>
              <a:buChar char=""/>
            </a:pPr>
            <a:endParaRPr lang="ka-GE" sz="2000" dirty="0">
              <a:solidFill>
                <a:srgbClr val="0070C0"/>
              </a:solidFill>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რეგიონული და ადგილობრივი პოლიტიკური ლიდერები მოითხოვენ მეტ ავტონომიურობას, განსაკუთრებით საკუთარი საბიუჯეტო შემოსავლების მიმართულებით რათა შეძლონ დასახული პოლიტიკური პრიორიტეტების დაფინანსება.</a:t>
            </a:r>
            <a:endParaRPr lang="ka-GE" sz="2000" dirty="0">
              <a:solidFill>
                <a:srgbClr val="0070C0"/>
              </a:solidFill>
              <a:effectLst/>
              <a:latin typeface="Sylfaen" panose="010A0502050306030303" pitchFamily="18" charset="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58558847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4265712-E39B-4B03-894B-2D897065A500}"/>
              </a:ext>
            </a:extLst>
          </p:cNvPr>
          <p:cNvSpPr txBox="1"/>
          <p:nvPr/>
        </p:nvSpPr>
        <p:spPr>
          <a:xfrm>
            <a:off x="99391" y="682094"/>
            <a:ext cx="11993217" cy="5493170"/>
          </a:xfrm>
          <a:prstGeom prst="rect">
            <a:avLst/>
          </a:prstGeom>
          <a:noFill/>
        </p:spPr>
        <p:txBody>
          <a:bodyPr wrap="square">
            <a:spAutoFit/>
          </a:bodyPr>
          <a:lstStyle/>
          <a:p>
            <a:pPr marL="0" marR="0" indent="449580" algn="just">
              <a:lnSpc>
                <a:spcPct val="200000"/>
              </a:lnSpc>
              <a:spcBef>
                <a:spcPts val="0"/>
              </a:spcBef>
              <a:spcAft>
                <a:spcPts val="0"/>
              </a:spcAft>
            </a:pPr>
            <a:r>
              <a:rPr lang="ka-GE" sz="1800" dirty="0">
                <a:effectLst/>
                <a:latin typeface="Calibri" panose="020F0502020204030204" pitchFamily="34" charset="0"/>
                <a:ea typeface="Sylfaen" panose="010A0502050306030303" pitchFamily="18" charset="0"/>
                <a:cs typeface="Times New Roman" panose="02020603050405020304" pitchFamily="18" charset="0"/>
              </a:rPr>
              <a:t>ფისკალური დეცენტრალიზაციის პოპულარიზაციისა და არსებული ტრენდის ჩამოყალიბებას უკავშირებენ რამდენიმე ფაქტორის სინერგიას: </a:t>
            </a:r>
          </a:p>
          <a:p>
            <a:pPr marL="0" marR="0" indent="449580" algn="just">
              <a:lnSpc>
                <a:spcPct val="200000"/>
              </a:lnSpc>
              <a:spcBef>
                <a:spcPts val="0"/>
              </a:spcBef>
              <a:spcAft>
                <a:spcPts val="0"/>
              </a:spcAft>
            </a:pP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200000"/>
              </a:lnSpc>
              <a:spcBef>
                <a:spcPts val="0"/>
              </a:spcBef>
              <a:spcAft>
                <a:spcPts val="0"/>
              </a:spcAft>
              <a:buFont typeface="Symbol" panose="05050102010706020507" pitchFamily="18" charset="2"/>
              <a:buChar char=""/>
            </a:pPr>
            <a:r>
              <a:rPr lang="ka-GE"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რიგ შემთხვევებში ცენტრალური ხელისუფლების ეკონომიკური პროგრამების არაეფექტიანობა. </a:t>
            </a:r>
            <a:endParaRPr lang="ka-GE" dirty="0">
              <a:solidFill>
                <a:srgbClr val="0070C0"/>
              </a:solidFill>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200000"/>
              </a:lnSpc>
              <a:spcBef>
                <a:spcPts val="0"/>
              </a:spcBef>
              <a:spcAft>
                <a:spcPts val="0"/>
              </a:spcAft>
              <a:buFont typeface="Symbol" panose="05050102010706020507" pitchFamily="18" charset="2"/>
              <a:buChar char=""/>
            </a:pPr>
            <a:r>
              <a:rPr lang="ka-GE"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საჯარო სერვისებზე მზარდი მოთხოვნა და არასათანადო ეკონომიკური აქტივობა იწვევს მნიშვნელოვან საბიუჯეტო დეფიციტს, ცენტრალური ხელისუფლება ცდილობს რაც შეიძლება მეტად შეამციროს საკუთარი „ფუნქციები“ (პრობლემები) და გადაუნაწილოს პროვინციებისა თუ ქალაქების ხელისუფლებებს;</a:t>
            </a:r>
            <a:endParaRPr lang="ka-GE" dirty="0">
              <a:solidFill>
                <a:srgbClr val="0070C0"/>
              </a:solidFill>
              <a:effectLst/>
              <a:latin typeface="Sylfaen" panose="010A0502050306030303" pitchFamily="18" charset="0"/>
              <a:ea typeface="Sylfaen" panose="010A0502050306030303" pitchFamily="18" charset="0"/>
              <a:cs typeface="Times New Roman" panose="02020603050405020304" pitchFamily="18" charset="0"/>
            </a:endParaRPr>
          </a:p>
          <a:p>
            <a:pPr marL="342900" indent="-342900" algn="just">
              <a:lnSpc>
                <a:spcPct val="200000"/>
              </a:lnSpc>
              <a:buFont typeface="Symbol" panose="05050102010706020507" pitchFamily="18" charset="2"/>
              <a:buChar char=""/>
            </a:pPr>
            <a:r>
              <a:rPr lang="ka-GE" dirty="0">
                <a:solidFill>
                  <a:srgbClr val="0070C0"/>
                </a:solidFill>
                <a:latin typeface="Calibri" panose="020F0502020204030204" pitchFamily="34" charset="0"/>
                <a:cs typeface="Times New Roman" panose="02020603050405020304" pitchFamily="18" charset="0"/>
              </a:rPr>
              <a:t>ცვალებადი პოლიტიკური კლიმატი ასევე ხელს უწყობდა დეცენტრალიზაციის პოპულარიზაციას განვითრებად ქვეყნებში. რაც უფრო იზრდება საზოგადოების განათლების დონე, მათი უფრო იმატებს მყისიერი უკუკავშირისა და ხელისუფლების კონტროლის ფუნქციის საზოგადოებასთან დაახლოების სურვილი</a:t>
            </a:r>
          </a:p>
        </p:txBody>
      </p:sp>
    </p:spTree>
    <p:extLst>
      <p:ext uri="{BB962C8B-B14F-4D97-AF65-F5344CB8AC3E}">
        <p14:creationId xmlns:p14="http://schemas.microsoft.com/office/powerpoint/2010/main" val="243818146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C5E49EF-DECA-492A-A0A6-FE158A9F227D}"/>
              </a:ext>
            </a:extLst>
          </p:cNvPr>
          <p:cNvSpPr txBox="1"/>
          <p:nvPr/>
        </p:nvSpPr>
        <p:spPr>
          <a:xfrm>
            <a:off x="157017" y="2821785"/>
            <a:ext cx="11877963" cy="461665"/>
          </a:xfrm>
          <a:prstGeom prst="rect">
            <a:avLst/>
          </a:prstGeom>
          <a:noFill/>
        </p:spPr>
        <p:txBody>
          <a:bodyPr wrap="square">
            <a:spAutoFit/>
          </a:bodyPr>
          <a:lstStyle/>
          <a:p>
            <a:pPr algn="ctr"/>
            <a:r>
              <a:rPr lang="ka-GE" sz="2400" spc="300" dirty="0">
                <a:latin typeface="Calibri" panose="020F0502020204030204" pitchFamily="34" charset="0"/>
                <a:cs typeface="Calibri" panose="020F0502020204030204" pitchFamily="34" charset="0"/>
              </a:rPr>
              <a:t>„კორონავირუსის კრიზისი - დიდი გადატვირთვის წინაპირობა” </a:t>
            </a:r>
          </a:p>
        </p:txBody>
      </p:sp>
      <p:sp>
        <p:nvSpPr>
          <p:cNvPr id="5" name="TextBox 4">
            <a:extLst>
              <a:ext uri="{FF2B5EF4-FFF2-40B4-BE49-F238E27FC236}">
                <a16:creationId xmlns:a16="http://schemas.microsoft.com/office/drawing/2014/main" xmlns="" id="{2DC634CA-C5B8-4B61-8F42-5D372F339475}"/>
              </a:ext>
            </a:extLst>
          </p:cNvPr>
          <p:cNvSpPr txBox="1"/>
          <p:nvPr/>
        </p:nvSpPr>
        <p:spPr>
          <a:xfrm>
            <a:off x="3560617" y="3805382"/>
            <a:ext cx="5070764" cy="461665"/>
          </a:xfrm>
          <a:prstGeom prst="rect">
            <a:avLst/>
          </a:prstGeom>
          <a:noFill/>
        </p:spPr>
        <p:txBody>
          <a:bodyPr wrap="square" rtlCol="0">
            <a:spAutoFit/>
          </a:bodyPr>
          <a:lstStyle/>
          <a:p>
            <a:pPr algn="ctr"/>
            <a:r>
              <a:rPr lang="ka-GE" sz="2400"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კრიზის როგორც შესაძლებლობა</a:t>
            </a:r>
          </a:p>
        </p:txBody>
      </p:sp>
    </p:spTree>
    <p:extLst>
      <p:ext uri="{BB962C8B-B14F-4D97-AF65-F5344CB8AC3E}">
        <p14:creationId xmlns:p14="http://schemas.microsoft.com/office/powerpoint/2010/main" val="186677763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D1CA13D-7B51-4DCD-9164-9E1786647EEE}"/>
              </a:ext>
            </a:extLst>
          </p:cNvPr>
          <p:cNvSpPr txBox="1"/>
          <p:nvPr/>
        </p:nvSpPr>
        <p:spPr>
          <a:xfrm>
            <a:off x="102704" y="790249"/>
            <a:ext cx="11986592" cy="5584606"/>
          </a:xfrm>
          <a:prstGeom prst="rect">
            <a:avLst/>
          </a:prstGeom>
          <a:noFill/>
        </p:spPr>
        <p:txBody>
          <a:bodyPr wrap="square">
            <a:spAutoFit/>
          </a:bodyPr>
          <a:lstStyle/>
          <a:p>
            <a:pPr marL="0" marR="0" indent="228600" algn="just">
              <a:lnSpc>
                <a:spcPct val="150000"/>
              </a:lnSpc>
              <a:spcBef>
                <a:spcPts val="0"/>
              </a:spcBef>
              <a:spcAft>
                <a:spcPts val="0"/>
              </a:spcAft>
            </a:pPr>
            <a:r>
              <a:rPr lang="ka-GE" sz="2000" dirty="0">
                <a:effectLst/>
                <a:latin typeface="Calibri" panose="020F0502020204030204" pitchFamily="34" charset="0"/>
                <a:ea typeface="Sylfaen" panose="010A0502050306030303" pitchFamily="18" charset="0"/>
                <a:cs typeface="Times New Roman" panose="02020603050405020304" pitchFamily="18" charset="0"/>
              </a:rPr>
              <a:t>განვითარებად ქვეყნებში ძირითადად გხვდება ტრანსფერების განაწილების სამ სხვადასხვა მიდგომა: დერივაციული მიდგომა, ფორმულა და </a:t>
            </a:r>
            <a:r>
              <a:rPr lang="en-US" sz="2000" dirty="0">
                <a:effectLst/>
                <a:latin typeface="Calibri" panose="020F0502020204030204" pitchFamily="34" charset="0"/>
                <a:ea typeface="Sylfaen" panose="010A0502050306030303" pitchFamily="18" charset="0"/>
                <a:cs typeface="Times New Roman" panose="02020603050405020304" pitchFamily="18" charset="0"/>
              </a:rPr>
              <a:t>ad hoc </a:t>
            </a:r>
            <a:r>
              <a:rPr lang="ka-GE" sz="2000" dirty="0">
                <a:effectLst/>
                <a:latin typeface="Calibri" panose="020F0502020204030204" pitchFamily="34" charset="0"/>
                <a:ea typeface="Sylfaen" panose="010A0502050306030303" pitchFamily="18" charset="0"/>
                <a:cs typeface="Times New Roman" panose="02020603050405020304" pitchFamily="18" charset="0"/>
              </a:rPr>
              <a:t>მიდგომა.:</a:t>
            </a:r>
          </a:p>
          <a:p>
            <a:pPr marL="0" marR="0" indent="228600" algn="just">
              <a:lnSpc>
                <a:spcPct val="150000"/>
              </a:lnSpc>
              <a:spcBef>
                <a:spcPts val="0"/>
              </a:spcBef>
              <a:spcAft>
                <a:spcPts val="0"/>
              </a:spcAft>
            </a:pPr>
            <a:endParaRPr lang="ka-GE" sz="2000" dirty="0">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დერივაციული მიდგომა  - მაგალითად, ჩინეთის სახალხო რესპუბლიკის შემთხევაში  დღგ-ს 25% ნაწილდება პროვინციებზე, მათ გეოგრაფიული საზღვრებიდან მიღებული დღგ-ს პროპორციულად;</a:t>
            </a:r>
          </a:p>
          <a:p>
            <a:pPr marR="0" lvl="0" algn="just">
              <a:lnSpc>
                <a:spcPct val="150000"/>
              </a:lnSpc>
              <a:spcBef>
                <a:spcPts val="0"/>
              </a:spcBef>
              <a:spcAft>
                <a:spcPts val="0"/>
              </a:spcAft>
            </a:pPr>
            <a:r>
              <a:rPr lang="ka-GE" sz="20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 </a:t>
            </a:r>
            <a:endParaRPr lang="ka-GE" sz="2000" dirty="0">
              <a:solidFill>
                <a:srgbClr val="0070C0"/>
              </a:solidFill>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ka-GE" sz="20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ფორმულა - ტრანსფერის გაანგარიშება თითოეული პროვინციისა თუ ქალაქისათვის ხდება სპეციალური ფორმულის საშუალებით</a:t>
            </a:r>
            <a:r>
              <a:rPr lang="ka-GE" sz="2000" dirty="0">
                <a:solidFill>
                  <a:srgbClr val="0070C0"/>
                </a:solidFill>
                <a:latin typeface="Calibri" panose="020F0502020204030204" pitchFamily="34" charset="0"/>
                <a:ea typeface="Sylfaen" panose="010A0502050306030303" pitchFamily="18" charset="0"/>
                <a:cs typeface="Times New Roman" panose="02020603050405020304" pitchFamily="18" charset="0"/>
              </a:rPr>
              <a:t>;</a:t>
            </a:r>
          </a:p>
          <a:p>
            <a:pPr marR="0" lvl="0" algn="just">
              <a:lnSpc>
                <a:spcPct val="150000"/>
              </a:lnSpc>
              <a:spcBef>
                <a:spcPts val="0"/>
              </a:spcBef>
              <a:spcAft>
                <a:spcPts val="0"/>
              </a:spcAft>
            </a:pPr>
            <a:endParaRPr lang="ka-GE" sz="20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2000" dirty="0">
                <a:solidFill>
                  <a:srgbClr val="0070C0"/>
                </a:solidFill>
                <a:latin typeface="Calibri" panose="020F0502020204030204" pitchFamily="34" charset="0"/>
                <a:cs typeface="Times New Roman" panose="02020603050405020304" pitchFamily="18" charset="0"/>
              </a:rPr>
              <a:t>A</a:t>
            </a:r>
            <a:r>
              <a:rPr lang="ka-GE" sz="2000" dirty="0">
                <a:solidFill>
                  <a:srgbClr val="0070C0"/>
                </a:solidFill>
                <a:latin typeface="Calibri" panose="020F0502020204030204" pitchFamily="34" charset="0"/>
                <a:cs typeface="Times New Roman" panose="02020603050405020304" pitchFamily="18" charset="0"/>
              </a:rPr>
              <a:t>d </a:t>
            </a:r>
            <a:r>
              <a:rPr lang="ka-GE" sz="2000" dirty="0" err="1">
                <a:solidFill>
                  <a:srgbClr val="0070C0"/>
                </a:solidFill>
                <a:latin typeface="Calibri" panose="020F0502020204030204" pitchFamily="34" charset="0"/>
                <a:cs typeface="Times New Roman" panose="02020603050405020304" pitchFamily="18" charset="0"/>
              </a:rPr>
              <a:t>hoc</a:t>
            </a:r>
            <a:r>
              <a:rPr lang="ka-GE" sz="2000" dirty="0">
                <a:solidFill>
                  <a:srgbClr val="0070C0"/>
                </a:solidFill>
                <a:latin typeface="Calibri" panose="020F0502020204030204" pitchFamily="34" charset="0"/>
                <a:cs typeface="Times New Roman" panose="02020603050405020304" pitchFamily="18" charset="0"/>
              </a:rPr>
              <a:t> მიდგომა </a:t>
            </a:r>
            <a:r>
              <a:rPr lang="en-US" sz="2000" dirty="0">
                <a:solidFill>
                  <a:srgbClr val="0070C0"/>
                </a:solidFill>
                <a:latin typeface="Calibri" panose="020F0502020204030204" pitchFamily="34" charset="0"/>
                <a:cs typeface="Times New Roman" panose="02020603050405020304" pitchFamily="18" charset="0"/>
              </a:rPr>
              <a:t>- </a:t>
            </a:r>
            <a:r>
              <a:rPr lang="ka-GE" sz="2000" dirty="0">
                <a:solidFill>
                  <a:srgbClr val="0070C0"/>
                </a:solidFill>
                <a:latin typeface="Calibri" panose="020F0502020204030204" pitchFamily="34" charset="0"/>
                <a:cs typeface="Times New Roman" panose="02020603050405020304" pitchFamily="18" charset="0"/>
              </a:rPr>
              <a:t>ყოველწლიურად, ცენტრალური ხელისუფლება ინდივიდუალურად განსაზღვრავს რომელ პროვინციასა და ქალაქს რა ოდენობის ტრანსფერი გამოუყოს. მიდგომა ცალსახად ზეპოლიტიკური და სუბიექტურია. </a:t>
            </a:r>
          </a:p>
        </p:txBody>
      </p:sp>
    </p:spTree>
    <p:extLst>
      <p:ext uri="{BB962C8B-B14F-4D97-AF65-F5344CB8AC3E}">
        <p14:creationId xmlns:p14="http://schemas.microsoft.com/office/powerpoint/2010/main" val="61306674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F973860-C4D7-4530-ACA6-EAE29D8B8399}"/>
              </a:ext>
            </a:extLst>
          </p:cNvPr>
          <p:cNvSpPr txBox="1"/>
          <p:nvPr/>
        </p:nvSpPr>
        <p:spPr>
          <a:xfrm>
            <a:off x="157017" y="2821785"/>
            <a:ext cx="11877963" cy="461665"/>
          </a:xfrm>
          <a:prstGeom prst="rect">
            <a:avLst/>
          </a:prstGeom>
          <a:noFill/>
        </p:spPr>
        <p:txBody>
          <a:bodyPr wrap="square">
            <a:spAutoFit/>
          </a:bodyPr>
          <a:lstStyle/>
          <a:p>
            <a:pPr algn="ctr"/>
            <a:r>
              <a:rPr lang="ka-GE" sz="2400" spc="300" dirty="0">
                <a:latin typeface="Calibri" panose="020F0502020204030204" pitchFamily="34" charset="0"/>
                <a:cs typeface="Calibri" panose="020F0502020204030204" pitchFamily="34" charset="0"/>
              </a:rPr>
              <a:t>ფისკალური დეცენტრალიზაცია საქართველოში</a:t>
            </a:r>
          </a:p>
        </p:txBody>
      </p:sp>
    </p:spTree>
    <p:extLst>
      <p:ext uri="{BB962C8B-B14F-4D97-AF65-F5344CB8AC3E}">
        <p14:creationId xmlns:p14="http://schemas.microsoft.com/office/powerpoint/2010/main" val="355975959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6AB66B0D-709C-4735-8B81-968E96871E0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48097" y="862965"/>
            <a:ext cx="7295805" cy="5132070"/>
          </a:xfrm>
          <a:prstGeom prst="rect">
            <a:avLst/>
          </a:prstGeom>
          <a:noFill/>
          <a:ln>
            <a:noFill/>
          </a:ln>
        </p:spPr>
      </p:pic>
      <p:sp>
        <p:nvSpPr>
          <p:cNvPr id="5" name="TextBox 4">
            <a:extLst>
              <a:ext uri="{FF2B5EF4-FFF2-40B4-BE49-F238E27FC236}">
                <a16:creationId xmlns:a16="http://schemas.microsoft.com/office/drawing/2014/main" xmlns="" id="{0F6A8217-720D-46A5-AD06-EAE303CCD008}"/>
              </a:ext>
            </a:extLst>
          </p:cNvPr>
          <p:cNvSpPr txBox="1"/>
          <p:nvPr/>
        </p:nvSpPr>
        <p:spPr>
          <a:xfrm>
            <a:off x="6954982" y="6097457"/>
            <a:ext cx="3251200" cy="468141"/>
          </a:xfrm>
          <a:prstGeom prst="rect">
            <a:avLst/>
          </a:prstGeom>
          <a:noFill/>
        </p:spPr>
        <p:txBody>
          <a:bodyPr wrap="square">
            <a:spAutoFit/>
          </a:bodyPr>
          <a:lstStyle/>
          <a:p>
            <a:pPr marL="0" marR="0" algn="r">
              <a:lnSpc>
                <a:spcPct val="150000"/>
              </a:lnSpc>
              <a:spcBef>
                <a:spcPts val="0"/>
              </a:spcBef>
              <a:spcAft>
                <a:spcPts val="800"/>
              </a:spcAft>
            </a:pPr>
            <a:r>
              <a:rPr lang="ka-GE" sz="1800" i="1" u="sng"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წყარო: საბიუჯეტო კოდექსი</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115750011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7B2DF11-DB9D-40C9-9D7F-7D2E4E052F89}"/>
              </a:ext>
            </a:extLst>
          </p:cNvPr>
          <p:cNvSpPr txBox="1"/>
          <p:nvPr/>
        </p:nvSpPr>
        <p:spPr>
          <a:xfrm>
            <a:off x="350981" y="727132"/>
            <a:ext cx="11490037" cy="88364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0" marR="0" algn="just">
              <a:lnSpc>
                <a:spcPct val="150000"/>
              </a:lnSpc>
              <a:spcBef>
                <a:spcPts val="0"/>
              </a:spcBef>
              <a:spcAft>
                <a:spcPts val="800"/>
              </a:spcAft>
            </a:pPr>
            <a:r>
              <a:rPr lang="ka-GE" sz="1800" dirty="0">
                <a:effectLst/>
                <a:latin typeface="Calibri" panose="020F0502020204030204" pitchFamily="34" charset="0"/>
                <a:ea typeface="Sylfaen" panose="010A0502050306030303" pitchFamily="18" charset="0"/>
                <a:cs typeface="Times New Roman" panose="02020603050405020304" pitchFamily="18" charset="0"/>
              </a:rPr>
              <a:t>ფისკალური დამოუკიდებლობა ძალიან შეზღუდულია და დეცენტრალიზაცია როგორც პროცესი ვერ ფუნქციონირებს ეფექტიანად. </a:t>
            </a:r>
            <a:r>
              <a:rPr lang="en-US" sz="1800" b="1" dirty="0">
                <a:effectLst/>
                <a:latin typeface="Calibri" panose="020F0502020204030204" pitchFamily="34" charset="0"/>
                <a:ea typeface="Sylfaen" panose="010A0502050306030303" pitchFamily="18" charset="0"/>
                <a:cs typeface="Times New Roman" panose="02020603050405020304" pitchFamily="18" charset="0"/>
              </a:rPr>
              <a:t>(European Committee of the Regions)</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4F96CB19-FF69-473C-BBA9-4AFEE9B5381D}"/>
              </a:ext>
            </a:extLst>
          </p:cNvPr>
          <p:cNvSpPr txBox="1"/>
          <p:nvPr/>
        </p:nvSpPr>
        <p:spPr>
          <a:xfrm>
            <a:off x="350981" y="2197531"/>
            <a:ext cx="11619346" cy="2022413"/>
          </a:xfrm>
          <a:prstGeom prst="rect">
            <a:avLst/>
          </a:prstGeom>
          <a:noFill/>
        </p:spPr>
        <p:txBody>
          <a:bodyPr wrap="square">
            <a:spAutoFit/>
          </a:bodyPr>
          <a:lstStyle/>
          <a:p>
            <a:pPr marL="0" marR="0" indent="228600" algn="ctr">
              <a:lnSpc>
                <a:spcPct val="150000"/>
              </a:lnSpc>
              <a:spcBef>
                <a:spcPts val="0"/>
              </a:spcBef>
              <a:spcAft>
                <a:spcPts val="800"/>
              </a:spcAft>
            </a:pPr>
            <a:r>
              <a:rPr lang="ka-GE" sz="1800" u="sng" dirty="0">
                <a:effectLst/>
                <a:latin typeface="Calibri" panose="020F0502020204030204" pitchFamily="34" charset="0"/>
                <a:ea typeface="Sylfaen" panose="010A0502050306030303" pitchFamily="18" charset="0"/>
                <a:cs typeface="Times New Roman" panose="02020603050405020304" pitchFamily="18" charset="0"/>
              </a:rPr>
              <a:t>დღგ-ს 19% განაწილება თვითმმართველობებზე</a:t>
            </a:r>
            <a:r>
              <a:rPr lang="en-US" u="sng" dirty="0">
                <a:latin typeface="Calibri" panose="020F0502020204030204" pitchFamily="34" charset="0"/>
                <a:ea typeface="Sylfaen" panose="010A0502050306030303" pitchFamily="18" charset="0"/>
                <a:cs typeface="Times New Roman" panose="02020603050405020304" pitchFamily="18" charset="0"/>
              </a:rPr>
              <a:t>:</a:t>
            </a:r>
          </a:p>
          <a:p>
            <a:pPr marL="342900" marR="0" indent="-342900" algn="just">
              <a:lnSpc>
                <a:spcPct val="150000"/>
              </a:lnSpc>
              <a:spcBef>
                <a:spcPts val="0"/>
              </a:spcBef>
              <a:spcAft>
                <a:spcPts val="800"/>
              </a:spcAft>
              <a:buFont typeface="Courier New" panose="02070309020205020404" pitchFamily="49" charset="0"/>
              <a:buChar char="o"/>
            </a:pPr>
            <a:r>
              <a:rPr lang="ka-GE" sz="1800" dirty="0">
                <a:solidFill>
                  <a:srgbClr val="C00000"/>
                </a:solidFill>
                <a:effectLst/>
                <a:latin typeface="Calibri" panose="020F0502020204030204" pitchFamily="34" charset="0"/>
                <a:ea typeface="Sylfaen" panose="010A0502050306030303" pitchFamily="18" charset="0"/>
                <a:cs typeface="Times New Roman" panose="02020603050405020304" pitchFamily="18" charset="0"/>
              </a:rPr>
              <a:t>50% - დედაქალაქის ბიუჯეტში (მთლიანი დღგ-ს 9,5%);</a:t>
            </a:r>
            <a:endParaRPr lang="en-US" sz="1800" dirty="0">
              <a:solidFill>
                <a:srgbClr val="C00000"/>
              </a:solidFill>
              <a:effectLst/>
              <a:latin typeface="Calibri" panose="020F0502020204030204" pitchFamily="34" charset="0"/>
              <a:ea typeface="Sylfaen" panose="010A0502050306030303" pitchFamily="18" charset="0"/>
              <a:cs typeface="Times New Roman" panose="02020603050405020304" pitchFamily="18" charset="0"/>
            </a:endParaRPr>
          </a:p>
          <a:p>
            <a:pPr marL="342900" marR="0" indent="-342900" algn="just">
              <a:lnSpc>
                <a:spcPct val="150000"/>
              </a:lnSpc>
              <a:spcBef>
                <a:spcPts val="0"/>
              </a:spcBef>
              <a:spcAft>
                <a:spcPts val="800"/>
              </a:spcAft>
              <a:buFont typeface="Courier New" panose="02070309020205020404" pitchFamily="49" charset="0"/>
              <a:buChar char="o"/>
            </a:pPr>
            <a:r>
              <a:rPr lang="ka-GE" sz="1800" dirty="0">
                <a:solidFill>
                  <a:srgbClr val="C00000"/>
                </a:solidFill>
                <a:effectLst/>
                <a:latin typeface="Calibri" panose="020F0502020204030204" pitchFamily="34" charset="0"/>
                <a:ea typeface="Sylfaen" panose="010A0502050306030303" pitchFamily="18" charset="0"/>
                <a:cs typeface="Times New Roman" panose="02020603050405020304" pitchFamily="18" charset="0"/>
              </a:rPr>
              <a:t>5% ბათუმის მუნიციპალიტეტის ბიუჯეტში; </a:t>
            </a:r>
            <a:endParaRPr lang="en-US" sz="1800" dirty="0">
              <a:solidFill>
                <a:srgbClr val="C00000"/>
              </a:solidFill>
              <a:effectLst/>
              <a:latin typeface="Calibri" panose="020F0502020204030204" pitchFamily="34" charset="0"/>
              <a:ea typeface="Sylfaen" panose="010A0502050306030303" pitchFamily="18" charset="0"/>
              <a:cs typeface="Times New Roman" panose="02020603050405020304" pitchFamily="18" charset="0"/>
            </a:endParaRPr>
          </a:p>
          <a:p>
            <a:pPr marL="342900" marR="0" indent="-342900" algn="just">
              <a:lnSpc>
                <a:spcPct val="150000"/>
              </a:lnSpc>
              <a:spcBef>
                <a:spcPts val="0"/>
              </a:spcBef>
              <a:spcAft>
                <a:spcPts val="800"/>
              </a:spcAft>
              <a:buFont typeface="Courier New" panose="02070309020205020404" pitchFamily="49" charset="0"/>
              <a:buChar char="o"/>
            </a:pPr>
            <a:r>
              <a:rPr lang="ka-GE" sz="1800" dirty="0">
                <a:solidFill>
                  <a:srgbClr val="C00000"/>
                </a:solidFill>
                <a:effectLst/>
                <a:latin typeface="Calibri" panose="020F0502020204030204" pitchFamily="34" charset="0"/>
                <a:ea typeface="Sylfaen" panose="010A0502050306030303" pitchFamily="18" charset="0"/>
                <a:cs typeface="Times New Roman" panose="02020603050405020304" pitchFamily="18" charset="0"/>
              </a:rPr>
              <a:t>4% ქუთაისის მუნიციპალურ ბიუჯეტებში. </a:t>
            </a:r>
            <a:endParaRPr lang="ka-GE" sz="1600" dirty="0">
              <a:solidFill>
                <a:srgbClr val="C00000"/>
              </a:solidFill>
              <a:effectLst/>
              <a:latin typeface="Sylfaen" panose="010A0502050306030303" pitchFamily="18" charset="0"/>
              <a:ea typeface="Sylfaen" panose="010A0502050306030303"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C2A02B8B-6694-4011-B475-F75D7C77CA0D}"/>
              </a:ext>
            </a:extLst>
          </p:cNvPr>
          <p:cNvSpPr txBox="1"/>
          <p:nvPr/>
        </p:nvSpPr>
        <p:spPr>
          <a:xfrm>
            <a:off x="350980" y="4806703"/>
            <a:ext cx="11490037" cy="1011174"/>
          </a:xfrm>
          <a:prstGeom prst="rect">
            <a:avLst/>
          </a:prstGeom>
          <a:ln>
            <a:solidFill>
              <a:srgbClr val="C0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lnSpc>
                <a:spcPct val="200000"/>
              </a:lnSpc>
              <a:buFont typeface="Wingdings" panose="05000000000000000000" pitchFamily="2" charset="2"/>
              <a:buChar char="ü"/>
            </a:pPr>
            <a:r>
              <a:rPr lang="ka-GE" sz="16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თვითმმართველი ქალაქები (გარდა თბილისისასა) მთლიანი დღგ-ს  1%-ზე ნაკლებს იღებენ</a:t>
            </a:r>
          </a:p>
          <a:p>
            <a:pPr marL="285750" indent="-285750" algn="just">
              <a:lnSpc>
                <a:spcPct val="200000"/>
              </a:lnSpc>
              <a:buFont typeface="Wingdings" panose="05000000000000000000" pitchFamily="2" charset="2"/>
              <a:buChar char="ü"/>
            </a:pPr>
            <a:r>
              <a:rPr lang="ka-GE" sz="1600" dirty="0">
                <a:solidFill>
                  <a:srgbClr val="0070C0"/>
                </a:solidFill>
                <a:effectLst/>
                <a:latin typeface="Calibri" panose="020F0502020204030204" pitchFamily="34" charset="0"/>
                <a:ea typeface="Sylfaen" panose="010A0502050306030303" pitchFamily="18" charset="0"/>
              </a:rPr>
              <a:t>ქუთაისის შემთხვევაში მშპ-ის </a:t>
            </a:r>
            <a:r>
              <a:rPr lang="ka-GE" sz="1600" dirty="0">
                <a:solidFill>
                  <a:srgbClr val="0070C0"/>
                </a:solidFill>
                <a:latin typeface="Calibri" panose="020F0502020204030204" pitchFamily="34" charset="0"/>
                <a:ea typeface="Sylfaen" panose="010A0502050306030303" pitchFamily="18" charset="0"/>
              </a:rPr>
              <a:t>ზრდის კავშირი დღგ-ს სახით მიღებულ შემოსულობებთან შეადგენს</a:t>
            </a:r>
            <a:r>
              <a:rPr lang="ka-GE" sz="1600" dirty="0">
                <a:solidFill>
                  <a:srgbClr val="0070C0"/>
                </a:solidFill>
                <a:effectLst/>
                <a:latin typeface="Calibri" panose="020F0502020204030204" pitchFamily="34" charset="0"/>
                <a:ea typeface="Sylfaen" panose="010A0502050306030303" pitchFamily="18" charset="0"/>
              </a:rPr>
              <a:t> 0,0014. (18%  * 0,76%)</a:t>
            </a:r>
            <a:endParaRPr lang="ka-GE" sz="1600" dirty="0">
              <a:solidFill>
                <a:srgbClr val="0070C0"/>
              </a:solidFill>
            </a:endParaRPr>
          </a:p>
        </p:txBody>
      </p:sp>
    </p:spTree>
    <p:extLst>
      <p:ext uri="{BB962C8B-B14F-4D97-AF65-F5344CB8AC3E}">
        <p14:creationId xmlns:p14="http://schemas.microsoft.com/office/powerpoint/2010/main" val="109236609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01561D2-F675-4E2B-8D4C-6B0C3BA3D664}"/>
              </a:ext>
            </a:extLst>
          </p:cNvPr>
          <p:cNvSpPr txBox="1"/>
          <p:nvPr/>
        </p:nvSpPr>
        <p:spPr>
          <a:xfrm>
            <a:off x="443345" y="891462"/>
            <a:ext cx="11323782" cy="338554"/>
          </a:xfrm>
          <a:prstGeom prst="rect">
            <a:avLst/>
          </a:prstGeom>
          <a:solidFill>
            <a:schemeClr val="dk1">
              <a:alpha val="5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ctr">
              <a:lnSpc>
                <a:spcPct val="100000"/>
              </a:lnSpc>
              <a:defRPr sz="2000" spc="0">
                <a:solidFill>
                  <a:schemeClr val="lt1"/>
                </a:solidFill>
                <a:latin typeface="Calibri" panose="020F0502020204030204" pitchFamily="34"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ka-GE" sz="1600" dirty="0"/>
              <a:t>სახელმწიფო ბიუჯეტის შემოსულობების თანაფარდობა ქუთაისის მუნიციპალიტეტის ბიუჯეტის შემოსულობებთან</a:t>
            </a:r>
          </a:p>
        </p:txBody>
      </p:sp>
      <p:pic>
        <p:nvPicPr>
          <p:cNvPr id="4" name="Picture 3">
            <a:extLst>
              <a:ext uri="{FF2B5EF4-FFF2-40B4-BE49-F238E27FC236}">
                <a16:creationId xmlns:a16="http://schemas.microsoft.com/office/drawing/2014/main" xmlns="" id="{BF2E258F-BBC2-40EE-ACA0-C0AB6DAB76B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29164" y="1521965"/>
            <a:ext cx="6696364" cy="3814070"/>
          </a:xfrm>
          <a:prstGeom prst="rect">
            <a:avLst/>
          </a:prstGeom>
          <a:noFill/>
        </p:spPr>
      </p:pic>
      <p:sp>
        <p:nvSpPr>
          <p:cNvPr id="8" name="TextBox 7">
            <a:extLst>
              <a:ext uri="{FF2B5EF4-FFF2-40B4-BE49-F238E27FC236}">
                <a16:creationId xmlns:a16="http://schemas.microsoft.com/office/drawing/2014/main" xmlns="" id="{5E118DED-2E68-4AAC-AD1D-1D520787D8E1}"/>
              </a:ext>
            </a:extLst>
          </p:cNvPr>
          <p:cNvSpPr txBox="1"/>
          <p:nvPr/>
        </p:nvSpPr>
        <p:spPr>
          <a:xfrm>
            <a:off x="443346" y="5627984"/>
            <a:ext cx="11323781" cy="880369"/>
          </a:xfrm>
          <a:prstGeom prst="rect">
            <a:avLst/>
          </a:prstGeom>
          <a:noFill/>
        </p:spPr>
        <p:txBody>
          <a:bodyPr wrap="square">
            <a:spAutoFit/>
          </a:bodyPr>
          <a:lstStyle/>
          <a:p>
            <a:pPr algn="just">
              <a:lnSpc>
                <a:spcPct val="150000"/>
              </a:lnSpc>
            </a:pPr>
            <a:r>
              <a:rPr lang="ka-GE" i="1" dirty="0">
                <a:solidFill>
                  <a:srgbClr val="000000"/>
                </a:solidFill>
                <a:latin typeface="Calibri" panose="020F0502020204030204" pitchFamily="34" charset="0"/>
                <a:ea typeface="Sylfaen" panose="010A0502050306030303" pitchFamily="18" charset="0"/>
              </a:rPr>
              <a:t>დღგ-ს წესის რეფორმამდე (</a:t>
            </a:r>
            <a:r>
              <a:rPr lang="ka-GE" sz="1800" i="1" dirty="0">
                <a:solidFill>
                  <a:srgbClr val="000000"/>
                </a:solidFill>
                <a:effectLst/>
                <a:latin typeface="Calibri" panose="020F0502020204030204" pitchFamily="34" charset="0"/>
                <a:ea typeface="Sylfaen" panose="010A0502050306030303" pitchFamily="18" charset="0"/>
              </a:rPr>
              <a:t>2016 წელ) ქუთაისი მუნიციპალიტეტი უფრო მეტს </a:t>
            </a:r>
            <a:r>
              <a:rPr lang="ka-GE" i="1" dirty="0">
                <a:solidFill>
                  <a:srgbClr val="000000"/>
                </a:solidFill>
                <a:latin typeface="Calibri" panose="020F0502020204030204" pitchFamily="34" charset="0"/>
                <a:ea typeface="Sylfaen" panose="010A0502050306030303" pitchFamily="18" charset="0"/>
              </a:rPr>
              <a:t>ფინანსებს იღებდა </a:t>
            </a:r>
            <a:r>
              <a:rPr lang="ka-GE" sz="1800" i="1" dirty="0">
                <a:solidFill>
                  <a:srgbClr val="000000"/>
                </a:solidFill>
                <a:effectLst/>
                <a:latin typeface="Calibri" panose="020F0502020204030204" pitchFamily="34" charset="0"/>
                <a:ea typeface="Sylfaen" panose="010A0502050306030303" pitchFamily="18" charset="0"/>
              </a:rPr>
              <a:t>ვიდრე თუნდა 2019 და 2020 წლებში</a:t>
            </a:r>
            <a:r>
              <a:rPr lang="en-US" i="1" dirty="0">
                <a:solidFill>
                  <a:srgbClr val="000000"/>
                </a:solidFill>
                <a:latin typeface="Calibri" panose="020F0502020204030204" pitchFamily="34" charset="0"/>
                <a:ea typeface="Sylfaen" panose="010A0502050306030303" pitchFamily="18" charset="0"/>
              </a:rPr>
              <a:t>;</a:t>
            </a:r>
            <a:endParaRPr lang="en-US" sz="1800" i="1" dirty="0">
              <a:solidFill>
                <a:srgbClr val="000000"/>
              </a:solidFill>
              <a:effectLst/>
              <a:latin typeface="Calibri" panose="020F0502020204030204" pitchFamily="34" charset="0"/>
              <a:ea typeface="Sylfaen" panose="010A0502050306030303" pitchFamily="18" charset="0"/>
            </a:endParaRPr>
          </a:p>
        </p:txBody>
      </p:sp>
    </p:spTree>
    <p:extLst>
      <p:ext uri="{BB962C8B-B14F-4D97-AF65-F5344CB8AC3E}">
        <p14:creationId xmlns:p14="http://schemas.microsoft.com/office/powerpoint/2010/main" val="322084904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A94A23D-7253-48DA-AEE3-3161694C2FA8}"/>
              </a:ext>
            </a:extLst>
          </p:cNvPr>
          <p:cNvSpPr txBox="1"/>
          <p:nvPr/>
        </p:nvSpPr>
        <p:spPr>
          <a:xfrm>
            <a:off x="2826327" y="697406"/>
            <a:ext cx="6797964" cy="369332"/>
          </a:xfrm>
          <a:prstGeom prst="rect">
            <a:avLst/>
          </a:prstGeom>
          <a:solidFill>
            <a:schemeClr val="dk1">
              <a:alpha val="5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rgbClr r="0" g="0" b="0"/>
          </a:lnRef>
          <a:fillRef idx="0">
            <a:scrgbClr r="0" g="0" b="0"/>
          </a:fillRef>
          <a:effectRef idx="0">
            <a:scrgbClr r="0" g="0" b="0"/>
          </a:effectRef>
          <a:fontRef idx="minor">
            <a:schemeClr val="lt1"/>
          </a:fontRef>
        </p:style>
        <p:txBody>
          <a:bodyPr wrap="square">
            <a:spAutoFit/>
          </a:bodyPr>
          <a:lstStyle>
            <a:defPPr>
              <a:defRPr lang="en-US"/>
            </a:defPPr>
            <a:lvl1pPr algn="ctr">
              <a:lnSpc>
                <a:spcPct val="100000"/>
              </a:lnSpc>
              <a:defRPr sz="1600" spc="0">
                <a:solidFill>
                  <a:schemeClr val="lt1"/>
                </a:solidFill>
                <a:latin typeface="Calibri" panose="020F0502020204030204" pitchFamily="34"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ka-GE" sz="1800" dirty="0"/>
              <a:t>ფისკალურ რეფორმის გავლენა შემოსულობების სტრუქტურაზე </a:t>
            </a:r>
          </a:p>
        </p:txBody>
      </p:sp>
      <p:pic>
        <p:nvPicPr>
          <p:cNvPr id="4" name="Picture 3">
            <a:extLst>
              <a:ext uri="{FF2B5EF4-FFF2-40B4-BE49-F238E27FC236}">
                <a16:creationId xmlns:a16="http://schemas.microsoft.com/office/drawing/2014/main" xmlns="" id="{2A3F85F5-9A71-4341-B773-B28C8EF045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4600" y="1691467"/>
            <a:ext cx="5778963" cy="3527077"/>
          </a:xfrm>
          <a:prstGeom prst="rect">
            <a:avLst/>
          </a:prstGeom>
          <a:noFill/>
        </p:spPr>
      </p:pic>
      <p:pic>
        <p:nvPicPr>
          <p:cNvPr id="5" name="Picture 4">
            <a:extLst>
              <a:ext uri="{FF2B5EF4-FFF2-40B4-BE49-F238E27FC236}">
                <a16:creationId xmlns:a16="http://schemas.microsoft.com/office/drawing/2014/main" xmlns="" id="{EE1145B3-2FBD-47C1-A3B5-358A21AF617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308438" y="1691467"/>
            <a:ext cx="5778961" cy="3527077"/>
          </a:xfrm>
          <a:prstGeom prst="rect">
            <a:avLst/>
          </a:prstGeom>
          <a:noFill/>
        </p:spPr>
      </p:pic>
    </p:spTree>
    <p:extLst>
      <p:ext uri="{BB962C8B-B14F-4D97-AF65-F5344CB8AC3E}">
        <p14:creationId xmlns:p14="http://schemas.microsoft.com/office/powerpoint/2010/main" val="12004694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C96D85DF-5C95-4609-89A9-E029775CF27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30581" y="702194"/>
            <a:ext cx="7730837" cy="4642554"/>
          </a:xfrm>
          <a:prstGeom prst="rect">
            <a:avLst/>
          </a:prstGeom>
          <a:noFill/>
        </p:spPr>
      </p:pic>
      <p:sp>
        <p:nvSpPr>
          <p:cNvPr id="4" name="TextBox 3">
            <a:extLst>
              <a:ext uri="{FF2B5EF4-FFF2-40B4-BE49-F238E27FC236}">
                <a16:creationId xmlns:a16="http://schemas.microsoft.com/office/drawing/2014/main" xmlns="" id="{75BE86E5-B275-4C2C-9225-7F1FC56649A8}"/>
              </a:ext>
            </a:extLst>
          </p:cNvPr>
          <p:cNvSpPr txBox="1"/>
          <p:nvPr/>
        </p:nvSpPr>
        <p:spPr>
          <a:xfrm>
            <a:off x="106217" y="5547949"/>
            <a:ext cx="11979564" cy="1030988"/>
          </a:xfrm>
          <a:prstGeom prst="rect">
            <a:avLst/>
          </a:prstGeom>
          <a:noFill/>
        </p:spPr>
        <p:txBody>
          <a:bodyPr wrap="square">
            <a:spAutoFit/>
          </a:bodyPr>
          <a:lstStyle/>
          <a:p>
            <a:pPr algn="just">
              <a:lnSpc>
                <a:spcPct val="150000"/>
              </a:lnSpc>
            </a:pPr>
            <a:r>
              <a:rPr lang="ka-GE" sz="1400" i="1" dirty="0">
                <a:solidFill>
                  <a:srgbClr val="000000"/>
                </a:solidFill>
                <a:effectLst/>
                <a:latin typeface="Calibri" panose="020F0502020204030204" pitchFamily="34" charset="0"/>
                <a:ea typeface="Sylfaen" panose="010A0502050306030303" pitchFamily="18" charset="0"/>
              </a:rPr>
              <a:t>თუ დღგ სრულად ჩაანაცვლებდა გათანაბრებითი ტრანსფერით მისაღებ შემოსავლებს და შენარჩუნდებოდა სხვა გადასახადებით ადგილობრივ ბიუჯეტში მობილიზებული სახსრები, 2019 წელს ნაცვლად 44.6. მლნ ლარისა, საგადასახადო შემოსავლებს უნდა შეედგინა 50.1 მლნ ლარი. რაც აღრმავებს ჩვენს ეჭვებს რეფორმის წარმატებულობასთან დაკავშირებით.</a:t>
            </a:r>
            <a:endParaRPr lang="ka-GE" sz="1400" i="1" dirty="0"/>
          </a:p>
        </p:txBody>
      </p:sp>
    </p:spTree>
    <p:extLst>
      <p:ext uri="{BB962C8B-B14F-4D97-AF65-F5344CB8AC3E}">
        <p14:creationId xmlns:p14="http://schemas.microsoft.com/office/powerpoint/2010/main" val="200251102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39CF612-DD62-4006-AC63-049B39A9A508}"/>
              </a:ext>
            </a:extLst>
          </p:cNvPr>
          <p:cNvSpPr txBox="1"/>
          <p:nvPr/>
        </p:nvSpPr>
        <p:spPr>
          <a:xfrm>
            <a:off x="157018" y="2989489"/>
            <a:ext cx="11942618" cy="400110"/>
          </a:xfrm>
          <a:prstGeom prst="rect">
            <a:avLst/>
          </a:prstGeom>
          <a:noFill/>
        </p:spPr>
        <p:txBody>
          <a:bodyPr wrap="square">
            <a:spAutoFit/>
          </a:bodyPr>
          <a:lstStyle>
            <a:defPPr>
              <a:defRPr lang="en-US"/>
            </a:defPPr>
            <a:lvl1pPr algn="ctr">
              <a:defRPr sz="2400" spc="300">
                <a:latin typeface="Calibri" panose="020F0502020204030204" pitchFamily="34" charset="0"/>
                <a:cs typeface="Calibri" panose="020F0502020204030204" pitchFamily="34" charset="0"/>
              </a:defRPr>
            </a:lvl1pPr>
          </a:lstStyle>
          <a:p>
            <a:r>
              <a:rPr lang="en-US" sz="2000" dirty="0"/>
              <a:t>COVID-19 </a:t>
            </a:r>
            <a:r>
              <a:rPr lang="ka-GE" sz="2000" dirty="0"/>
              <a:t>როგორც თვითმმართველი ქალაქების საბიუჯეტო გამოწვევების ტესტი</a:t>
            </a:r>
          </a:p>
        </p:txBody>
      </p:sp>
    </p:spTree>
    <p:extLst>
      <p:ext uri="{BB962C8B-B14F-4D97-AF65-F5344CB8AC3E}">
        <p14:creationId xmlns:p14="http://schemas.microsoft.com/office/powerpoint/2010/main" val="373080550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9487837-BB55-4D4D-A231-AB38AC60BCAA}"/>
              </a:ext>
            </a:extLst>
          </p:cNvPr>
          <p:cNvSpPr txBox="1"/>
          <p:nvPr/>
        </p:nvSpPr>
        <p:spPr>
          <a:xfrm>
            <a:off x="143161" y="1101617"/>
            <a:ext cx="11905673" cy="2437911"/>
          </a:xfrm>
          <a:prstGeom prst="rect">
            <a:avLst/>
          </a:prstGeom>
          <a:noFill/>
        </p:spPr>
        <p:txBody>
          <a:bodyPr wrap="square">
            <a:spAutoFit/>
          </a:bodyPr>
          <a:lstStyle/>
          <a:p>
            <a:pPr marL="0" marR="0" algn="just">
              <a:lnSpc>
                <a:spcPct val="150000"/>
              </a:lnSpc>
              <a:spcBef>
                <a:spcPts val="0"/>
              </a:spcBef>
              <a:spcAft>
                <a:spcPts val="800"/>
              </a:spcAft>
            </a:pPr>
            <a:r>
              <a:rPr lang="ka-GE" sz="18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საქართველოს მთავრობის 19.08.2020. წლის N1570 განკარგულების საფუძველზე (ახალი კორონავირუსის პანდემიიდან გამომდინარე, მუნიციპალიტეტებისათვის ფინანსური დახმარების გამოყოფის შესახებ) </a:t>
            </a:r>
          </a:p>
          <a:p>
            <a:pPr marL="285750" marR="0" indent="-285750" algn="just">
              <a:lnSpc>
                <a:spcPct val="150000"/>
              </a:lnSpc>
              <a:spcBef>
                <a:spcPts val="0"/>
              </a:spcBef>
              <a:spcAft>
                <a:spcPts val="800"/>
              </a:spcAft>
              <a:buFont typeface="Courier New" panose="02070309020205020404" pitchFamily="49" charset="0"/>
              <a:buChar char="o"/>
            </a:pPr>
            <a:r>
              <a:rPr lang="ka-GE" sz="18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19 თვითმმართველ ერთეულს, 25,7 მლნ ლარის ფინანსური დახმარება გამოეყო. </a:t>
            </a:r>
          </a:p>
          <a:p>
            <a:pPr marL="285750" marR="0" indent="-285750" algn="just">
              <a:lnSpc>
                <a:spcPct val="150000"/>
              </a:lnSpc>
              <a:spcBef>
                <a:spcPts val="0"/>
              </a:spcBef>
              <a:spcAft>
                <a:spcPts val="800"/>
              </a:spcAft>
              <a:buFont typeface="Courier New" panose="02070309020205020404" pitchFamily="49" charset="0"/>
              <a:buChar char="o"/>
            </a:pPr>
            <a:r>
              <a:rPr lang="ka-GE" sz="18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ქალაქ ქუთაისის მუნიციპალიტეტს 5.6 მლნ ლარი</a:t>
            </a:r>
          </a:p>
          <a:p>
            <a:pPr marL="285750" marR="0" indent="-285750" algn="just">
              <a:lnSpc>
                <a:spcPct val="150000"/>
              </a:lnSpc>
              <a:spcBef>
                <a:spcPts val="0"/>
              </a:spcBef>
              <a:spcAft>
                <a:spcPts val="800"/>
              </a:spcAft>
              <a:buFont typeface="Courier New" panose="02070309020205020404" pitchFamily="49" charset="0"/>
              <a:buChar char="o"/>
            </a:pPr>
            <a:r>
              <a:rPr lang="ka-GE" sz="18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რუსთავის მუნიციპალიტეტს 3.1 მლნ ლარი. </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528987C3-C57F-454D-9B0C-F18CB011E614}"/>
              </a:ext>
            </a:extLst>
          </p:cNvPr>
          <p:cNvSpPr txBox="1"/>
          <p:nvPr/>
        </p:nvSpPr>
        <p:spPr>
          <a:xfrm>
            <a:off x="143162" y="4537427"/>
            <a:ext cx="11905673" cy="1299138"/>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0" marR="0" algn="just">
              <a:lnSpc>
                <a:spcPct val="150000"/>
              </a:lnSpc>
              <a:spcBef>
                <a:spcPts val="0"/>
              </a:spcBef>
              <a:spcAft>
                <a:spcPts val="800"/>
              </a:spcAft>
            </a:pPr>
            <a:r>
              <a:rPr lang="ka-GE" sz="1800" dirty="0">
                <a:solidFill>
                  <a:srgbClr val="0070C0"/>
                </a:solidFill>
                <a:latin typeface="Calibri" panose="020F0502020204030204" pitchFamily="34" charset="0"/>
                <a:ea typeface="Sylfaen" panose="010A0502050306030303" pitchFamily="18" charset="0"/>
                <a:cs typeface="Times New Roman" panose="02020603050405020304" pitchFamily="18" charset="0"/>
              </a:rPr>
              <a:t>ფისკალური დეცენტრალიზაციის რეფორმა ვერ უზრუნველყოფს შემოსავლების იმ დონეს, რომელიც საკმარისი იქნება ფინანსური ელასტიურობის მისაღწევად, რათა თუნდაც თვითმმართველი ქალაქები დამოუკიდებლად გაუმკლავდეს ამ გამოწვევას. </a:t>
            </a:r>
            <a:endParaRPr lang="ka-GE" sz="1600" dirty="0">
              <a:solidFill>
                <a:srgbClr val="0070C0"/>
              </a:solidFill>
              <a:latin typeface="Sylfaen" panose="010A0502050306030303" pitchFamily="18" charset="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146521487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0163CA5-1458-4076-AECA-E8611F79BA57}"/>
              </a:ext>
            </a:extLst>
          </p:cNvPr>
          <p:cNvSpPr txBox="1"/>
          <p:nvPr/>
        </p:nvSpPr>
        <p:spPr>
          <a:xfrm>
            <a:off x="106218" y="933738"/>
            <a:ext cx="11979564" cy="5209183"/>
          </a:xfrm>
          <a:prstGeom prst="rect">
            <a:avLst/>
          </a:prstGeom>
          <a:noFill/>
          <a:ln>
            <a:noFill/>
          </a:ln>
          <a:effectLst>
            <a:outerShdw blurRad="44450" dist="27940" dir="5400000" algn="ctr">
              <a:srgbClr val="000000">
                <a:alpha val="32000"/>
              </a:srgbClr>
            </a:outerShdw>
          </a:effectLst>
        </p:spPr>
        <p:txBody>
          <a:bodyPr wrap="square">
            <a:spAutoFit/>
          </a:bodyPr>
          <a:lstStyle/>
          <a:p>
            <a:pPr marL="0" marR="0" algn="just">
              <a:lnSpc>
                <a:spcPct val="200000"/>
              </a:lnSpc>
              <a:spcBef>
                <a:spcPts val="0"/>
              </a:spcBef>
              <a:spcAft>
                <a:spcPts val="800"/>
              </a:spcAft>
            </a:pPr>
            <a:r>
              <a:rPr lang="ka-GE"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კორონა ვირუსის პანდემია როგორც სტრეს- ტესტი :</a:t>
            </a:r>
          </a:p>
          <a:p>
            <a:pPr marL="0" marR="0" algn="just">
              <a:lnSpc>
                <a:spcPct val="200000"/>
              </a:lnSpc>
              <a:spcBef>
                <a:spcPts val="0"/>
              </a:spcBef>
              <a:spcAft>
                <a:spcPts val="800"/>
              </a:spcAft>
            </a:pPr>
            <a:endParaRPr lang="ka-GE" dirty="0">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200000"/>
              </a:lnSpc>
              <a:spcBef>
                <a:spcPts val="0"/>
              </a:spcBef>
              <a:spcAft>
                <a:spcPts val="0"/>
              </a:spcAft>
              <a:buFont typeface="Symbol" panose="05050102010706020507" pitchFamily="18" charset="2"/>
              <a:buChar char=""/>
            </a:pPr>
            <a:r>
              <a:rPr lang="ka-GE"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დღგ-ს წესის რეფორმის შედეგების მიმართ რწმენა დაბალია, რის გამოც სახელწმიფო თავს ვალდებულად თვლის კვლავ საკუთარ თავზე აიღოს თვითმმართველობის რუტინული ფინანსური ვალდებულებები;</a:t>
            </a:r>
          </a:p>
          <a:p>
            <a:pPr marR="0" lvl="0" algn="just">
              <a:lnSpc>
                <a:spcPct val="200000"/>
              </a:lnSpc>
              <a:spcBef>
                <a:spcPts val="0"/>
              </a:spcBef>
              <a:spcAft>
                <a:spcPts val="0"/>
              </a:spcAft>
            </a:pPr>
            <a:endParaRPr lang="ka-GE" dirty="0">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200000"/>
              </a:lnSpc>
              <a:spcBef>
                <a:spcPts val="0"/>
              </a:spcBef>
              <a:spcAft>
                <a:spcPts val="800"/>
              </a:spcAft>
              <a:buFont typeface="Symbol" panose="05050102010706020507" pitchFamily="18" charset="2"/>
              <a:buChar char=""/>
            </a:pPr>
            <a:r>
              <a:rPr lang="ka-GE"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თვითმმართველმა ერთეულმა ახლა უკვე ემპირიულად იცის, რომ  სახელმწიფოს (ცენტრალური ბიუჯეტის) სახით არსებობს „უფროსი ძმა“, რომელიც პასუხისმგებელია თვითმმართველობის ფინანსურ გამოწვევებზე. რაც პირდაპირი გაგებით აზარმაცებს თვითმმართველი ერთეულის მენეჯმენტს, მეტი ყურადღების მოეკიდოს ეფექტიანობისა და ფინანსური სტაბილურობის საკითხებს.</a:t>
            </a:r>
            <a:endParaRPr lang="ka-GE" dirty="0">
              <a:solidFill>
                <a:srgbClr val="0070C0"/>
              </a:solidFill>
              <a:effectLst/>
              <a:latin typeface="Sylfaen" panose="010A0502050306030303" pitchFamily="18" charset="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336296939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5F66DBCD-E64F-42D2-B552-E75DE15E2C05}"/>
              </a:ext>
            </a:extLst>
          </p:cNvPr>
          <p:cNvSpPr txBox="1"/>
          <p:nvPr/>
        </p:nvSpPr>
        <p:spPr>
          <a:xfrm>
            <a:off x="3047998" y="789769"/>
            <a:ext cx="6096000" cy="369332"/>
          </a:xfrm>
          <a:prstGeom prst="rect">
            <a:avLst/>
          </a:prstGeom>
          <a:noFill/>
        </p:spPr>
        <p:txBody>
          <a:bodyPr wrap="square">
            <a:spAutoFit/>
          </a:bodyPr>
          <a:lstStyle/>
          <a:p>
            <a:pPr algn="ctr"/>
            <a:r>
              <a:rPr lang="ka-GE" sz="1800" dirty="0">
                <a:effectLst/>
                <a:latin typeface="Calibri" panose="020F0502020204030204" pitchFamily="34" charset="0"/>
                <a:ea typeface="Times New Roman" panose="02020603050405020304" pitchFamily="18" charset="0"/>
              </a:rPr>
              <a:t>მსოფლიო ვაჭრობა </a:t>
            </a:r>
            <a:r>
              <a:rPr lang="ka-GE" dirty="0">
                <a:latin typeface="Calibri" panose="020F0502020204030204" pitchFamily="34" charset="0"/>
                <a:ea typeface="Times New Roman" panose="02020603050405020304" pitchFamily="18" charset="0"/>
              </a:rPr>
              <a:t>მშპ-სთან მიმართებით</a:t>
            </a:r>
            <a:r>
              <a:rPr lang="en-US" sz="1800" dirty="0">
                <a:effectLst/>
                <a:latin typeface="Calibri" panose="020F0502020204030204" pitchFamily="34" charset="0"/>
                <a:ea typeface="Times New Roman" panose="02020603050405020304" pitchFamily="18" charset="0"/>
              </a:rPr>
              <a:t>(1970-2018)</a:t>
            </a:r>
            <a:endParaRPr lang="ka-GE" dirty="0"/>
          </a:p>
        </p:txBody>
      </p:sp>
      <p:pic>
        <p:nvPicPr>
          <p:cNvPr id="10" name="image3.png">
            <a:extLst>
              <a:ext uri="{FF2B5EF4-FFF2-40B4-BE49-F238E27FC236}">
                <a16:creationId xmlns:a16="http://schemas.microsoft.com/office/drawing/2014/main" xmlns="" id="{F0F8E622-77FF-4DFF-B67F-FEF29DDC5D54}"/>
              </a:ext>
            </a:extLst>
          </p:cNvPr>
          <p:cNvPicPr/>
          <p:nvPr/>
        </p:nvPicPr>
        <p:blipFill>
          <a:blip r:embed="rId2"/>
          <a:srcRect/>
          <a:stretch>
            <a:fillRect/>
          </a:stretch>
        </p:blipFill>
        <p:spPr>
          <a:xfrm>
            <a:off x="1948872" y="1587829"/>
            <a:ext cx="8294253" cy="4480402"/>
          </a:xfrm>
          <a:prstGeom prst="rect">
            <a:avLst/>
          </a:prstGeom>
          <a:ln>
            <a:noFill/>
          </a:ln>
          <a:effectLst/>
          <a:scene3d>
            <a:camera prst="orthographicFront">
              <a:rot lat="0" lon="0" rev="0"/>
            </a:camera>
            <a:lightRig rig="contrasting" dir="t">
              <a:rot lat="0" lon="0" rev="7800000"/>
            </a:lightRig>
          </a:scene3d>
          <a:sp3d>
            <a:bevelT w="139700" h="139700"/>
          </a:sp3d>
        </p:spPr>
      </p:pic>
      <p:sp>
        <p:nvSpPr>
          <p:cNvPr id="12" name="TextBox 11">
            <a:extLst>
              <a:ext uri="{FF2B5EF4-FFF2-40B4-BE49-F238E27FC236}">
                <a16:creationId xmlns:a16="http://schemas.microsoft.com/office/drawing/2014/main" xmlns="" id="{DD4AE6F3-0C03-4498-865C-6A10591CFD81}"/>
              </a:ext>
            </a:extLst>
          </p:cNvPr>
          <p:cNvSpPr txBox="1"/>
          <p:nvPr/>
        </p:nvSpPr>
        <p:spPr>
          <a:xfrm>
            <a:off x="6567054" y="6334680"/>
            <a:ext cx="4996871" cy="382092"/>
          </a:xfrm>
          <a:prstGeom prst="rect">
            <a:avLst/>
          </a:prstGeom>
          <a:noFill/>
        </p:spPr>
        <p:txBody>
          <a:bodyPr wrap="square">
            <a:spAutoFit/>
          </a:bodyPr>
          <a:lstStyle/>
          <a:p>
            <a:pPr marL="0" marR="0" indent="457200" algn="ctr">
              <a:lnSpc>
                <a:spcPct val="150000"/>
              </a:lnSpc>
              <a:spcBef>
                <a:spcPts val="0"/>
              </a:spcBef>
              <a:spcAft>
                <a:spcPts val="0"/>
              </a:spcAft>
            </a:pPr>
            <a:r>
              <a:rPr lang="en-US" sz="1400" i="1" dirty="0">
                <a:effectLst/>
                <a:latin typeface="Calibri" panose="020F0502020204030204" pitchFamily="34" charset="0"/>
                <a:ea typeface="Times New Roman" panose="02020603050405020304" pitchFamily="18" charset="0"/>
                <a:cs typeface="Calibri" panose="020F0502020204030204" pitchFamily="34" charset="0"/>
              </a:rPr>
              <a:t>Source: World Bank’s World Development Indicators (</a:t>
            </a:r>
            <a:r>
              <a:rPr lang="en-US" sz="1400" i="1" dirty="0">
                <a:effectLst/>
                <a:latin typeface="Calibri" panose="020F0502020204030204" pitchFamily="34" charset="0"/>
                <a:ea typeface="Times New Roman" panose="02020603050405020304" pitchFamily="18" charset="0"/>
                <a:cs typeface="Calibri" panose="020F0502020204030204" pitchFamily="34" charset="0"/>
                <a:hlinkClick r:id="rId3"/>
              </a:rPr>
              <a:t>link</a:t>
            </a:r>
            <a:r>
              <a:rPr lang="en-US" sz="1400" i="1" dirty="0">
                <a:effectLst/>
                <a:latin typeface="Calibri" panose="020F0502020204030204" pitchFamily="34" charset="0"/>
                <a:ea typeface="Times New Roman" panose="02020603050405020304" pitchFamily="18" charset="0"/>
                <a:cs typeface="Calibri" panose="020F0502020204030204" pitchFamily="34" charset="0"/>
              </a:rPr>
              <a:t>)</a:t>
            </a:r>
            <a:endParaRPr lang="ka-GE" sz="1200" i="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53102284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6C12DB-A197-4203-8576-EFCF05E1957E}"/>
              </a:ext>
            </a:extLst>
          </p:cNvPr>
          <p:cNvSpPr txBox="1"/>
          <p:nvPr/>
        </p:nvSpPr>
        <p:spPr>
          <a:xfrm>
            <a:off x="0" y="2781740"/>
            <a:ext cx="12192000" cy="1152623"/>
          </a:xfrm>
          <a:prstGeom prst="rect">
            <a:avLst/>
          </a:prstGeom>
          <a:noFill/>
        </p:spPr>
        <p:txBody>
          <a:bodyPr wrap="square">
            <a:spAutoFit/>
          </a:bodyPr>
          <a:lstStyle>
            <a:defPPr>
              <a:defRPr lang="en-US"/>
            </a:defPPr>
            <a:lvl1pPr algn="ctr">
              <a:defRPr sz="2000" spc="300">
                <a:latin typeface="Calibri" panose="020F0502020204030204" pitchFamily="34" charset="0"/>
                <a:cs typeface="Calibri" panose="020F0502020204030204" pitchFamily="34" charset="0"/>
              </a:defRPr>
            </a:lvl1pPr>
          </a:lstStyle>
          <a:p>
            <a:pPr>
              <a:lnSpc>
                <a:spcPct val="150000"/>
              </a:lnSpc>
            </a:pPr>
            <a:r>
              <a:rPr lang="ka-GE" sz="2800" dirty="0"/>
              <a:t>საქართველოს ფისკალური დეცენტრალიზაციის გამოწვევები </a:t>
            </a:r>
          </a:p>
          <a:p>
            <a:pPr>
              <a:lnSpc>
                <a:spcPct val="150000"/>
              </a:lnSpc>
            </a:pPr>
            <a:r>
              <a:rPr lang="ka-GE" dirty="0"/>
              <a:t>რეგიონებში განსახორციელებელი პროექტების ფონდის მაგალითზე</a:t>
            </a:r>
          </a:p>
        </p:txBody>
      </p:sp>
    </p:spTree>
    <p:extLst>
      <p:ext uri="{BB962C8B-B14F-4D97-AF65-F5344CB8AC3E}">
        <p14:creationId xmlns:p14="http://schemas.microsoft.com/office/powerpoint/2010/main" val="369040315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98738DA3-5659-4222-ACE8-567204078C5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85273" y="757382"/>
            <a:ext cx="10021454" cy="5791200"/>
          </a:xfrm>
          <a:prstGeom prst="rect">
            <a:avLst/>
          </a:prstGeom>
          <a:noFill/>
          <a:ln>
            <a:noFill/>
          </a:ln>
        </p:spPr>
      </p:pic>
    </p:spTree>
    <p:extLst>
      <p:ext uri="{BB962C8B-B14F-4D97-AF65-F5344CB8AC3E}">
        <p14:creationId xmlns:p14="http://schemas.microsoft.com/office/powerpoint/2010/main" val="267466465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9224E6E0-3074-4F99-B570-0F1409AB2F1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1819" y="1512455"/>
            <a:ext cx="10806544" cy="3833089"/>
          </a:xfrm>
          <a:prstGeom prst="rect">
            <a:avLst/>
          </a:prstGeom>
          <a:noFill/>
          <a:ln>
            <a:noFill/>
          </a:ln>
        </p:spPr>
      </p:pic>
    </p:spTree>
    <p:extLst>
      <p:ext uri="{BB962C8B-B14F-4D97-AF65-F5344CB8AC3E}">
        <p14:creationId xmlns:p14="http://schemas.microsoft.com/office/powerpoint/2010/main" val="377050070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B0183F0-C3FE-475B-B11C-C5C2BF227BA4}"/>
              </a:ext>
            </a:extLst>
          </p:cNvPr>
          <p:cNvSpPr txBox="1"/>
          <p:nvPr/>
        </p:nvSpPr>
        <p:spPr>
          <a:xfrm>
            <a:off x="69273" y="1173768"/>
            <a:ext cx="12053454" cy="1680012"/>
          </a:xfrm>
          <a:prstGeom prst="rect">
            <a:avLst/>
          </a:prstGeom>
          <a:noFill/>
          <a:ln>
            <a:noFill/>
          </a:ln>
          <a:effectLst>
            <a:outerShdw blurRad="44450" dist="27940" dir="5400000" algn="ctr">
              <a:srgbClr val="000000">
                <a:alpha val="32000"/>
              </a:srgbClr>
            </a:outerShdw>
          </a:effectLst>
        </p:spPr>
        <p:txBody>
          <a:bodyPr wrap="square">
            <a:spAutoFit/>
          </a:bodyPr>
          <a:lstStyle>
            <a:defPPr>
              <a:defRPr lang="en-US"/>
            </a:defPPr>
            <a:lvl1pPr marR="0" algn="just">
              <a:lnSpc>
                <a:spcPct val="200000"/>
              </a:lnSpc>
              <a:spcBef>
                <a:spcPts val="0"/>
              </a:spcBef>
              <a:spcAft>
                <a:spcPts val="800"/>
              </a:spcAft>
              <a:defRPr>
                <a:solidFill>
                  <a:srgbClr val="000000"/>
                </a:solidFill>
                <a:effectLst/>
                <a:latin typeface="Calibri" panose="020F0502020204030204" pitchFamily="34" charset="0"/>
                <a:ea typeface="Sylfaen" panose="010A0502050306030303" pitchFamily="18" charset="0"/>
                <a:cs typeface="Times New Roman" panose="02020603050405020304" pitchFamily="18" charset="0"/>
              </a:defRPr>
            </a:lvl1pPr>
          </a:lstStyle>
          <a:p>
            <a:r>
              <a:rPr lang="ka-GE" b="1" dirty="0"/>
              <a:t>არასათანადო და არათანაბარი დაფინანსება</a:t>
            </a:r>
          </a:p>
          <a:p>
            <a:r>
              <a:rPr lang="ka-GE" dirty="0"/>
              <a:t>მაგალითად ლენტეხის მუნიციპალიტეტს  31/12/2020 წლის N2685 განკარგულების მიხედვით გამოეყო 469 211ლარი, მათ შორის სოფელ ლესაში წყალსადენის მოწყობისათვის 50 710 ლარი; </a:t>
            </a:r>
          </a:p>
        </p:txBody>
      </p:sp>
      <p:sp>
        <p:nvSpPr>
          <p:cNvPr id="5" name="TextBox 4">
            <a:extLst>
              <a:ext uri="{FF2B5EF4-FFF2-40B4-BE49-F238E27FC236}">
                <a16:creationId xmlns:a16="http://schemas.microsoft.com/office/drawing/2014/main" xmlns="" id="{B34FF7A1-7BCF-41FD-B1B6-C6C54AB82021}"/>
              </a:ext>
            </a:extLst>
          </p:cNvPr>
          <p:cNvSpPr txBox="1"/>
          <p:nvPr/>
        </p:nvSpPr>
        <p:spPr>
          <a:xfrm>
            <a:off x="138546" y="3740665"/>
            <a:ext cx="12053454" cy="2234010"/>
          </a:xfrm>
          <a:prstGeom prst="rect">
            <a:avLst/>
          </a:prstGeom>
          <a:noFill/>
          <a:ln>
            <a:noFill/>
          </a:ln>
          <a:effectLst>
            <a:outerShdw blurRad="44450" dist="27940" dir="5400000" algn="ctr">
              <a:srgbClr val="000000">
                <a:alpha val="32000"/>
              </a:srgbClr>
            </a:outerShdw>
          </a:effectLst>
        </p:spPr>
        <p:txBody>
          <a:bodyPr wrap="square">
            <a:spAutoFit/>
          </a:bodyPr>
          <a:lstStyle>
            <a:defPPr>
              <a:defRPr lang="en-US"/>
            </a:defPPr>
            <a:lvl1pPr marR="0" algn="just">
              <a:lnSpc>
                <a:spcPct val="200000"/>
              </a:lnSpc>
              <a:spcBef>
                <a:spcPts val="0"/>
              </a:spcBef>
              <a:spcAft>
                <a:spcPts val="800"/>
              </a:spcAft>
              <a:defRPr>
                <a:solidFill>
                  <a:srgbClr val="000000"/>
                </a:solidFill>
                <a:effectLst/>
                <a:latin typeface="Calibri" panose="020F0502020204030204" pitchFamily="34" charset="0"/>
                <a:ea typeface="Sylfaen" panose="010A0502050306030303" pitchFamily="18" charset="0"/>
                <a:cs typeface="Times New Roman" panose="02020603050405020304" pitchFamily="18" charset="0"/>
              </a:defRPr>
            </a:lvl1pPr>
          </a:lstStyle>
          <a:p>
            <a:r>
              <a:rPr lang="ka-GE" b="1" dirty="0"/>
              <a:t>ფინანსების კრიტიკული უკმარისობა</a:t>
            </a:r>
          </a:p>
          <a:p>
            <a:r>
              <a:rPr lang="ka-GE" dirty="0"/>
              <a:t>ეს მუნიციპალიტეტები ფონდის მიერ დაფინანსებულ პროექტებში თანადაფინანსებით არ (ვერ) მონაწილეობს..</a:t>
            </a:r>
          </a:p>
          <a:p>
            <a:r>
              <a:rPr lang="ka-GE" dirty="0"/>
              <a:t>ფონდის დაფინანსების წესი უშვებს არა მხოლოდ სამშენებლო სამუშაოების, არამედ საპროექტო სამუშაოების დაფინანსების შესაძლებლობას </a:t>
            </a:r>
          </a:p>
        </p:txBody>
      </p:sp>
    </p:spTree>
    <p:extLst>
      <p:ext uri="{BB962C8B-B14F-4D97-AF65-F5344CB8AC3E}">
        <p14:creationId xmlns:p14="http://schemas.microsoft.com/office/powerpoint/2010/main" val="178269050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62987EE-BC73-44BF-A30E-BBCCD4C0F03E}"/>
              </a:ext>
            </a:extLst>
          </p:cNvPr>
          <p:cNvSpPr txBox="1"/>
          <p:nvPr/>
        </p:nvSpPr>
        <p:spPr>
          <a:xfrm>
            <a:off x="258618" y="666613"/>
            <a:ext cx="11674764" cy="1714637"/>
          </a:xfrm>
          <a:prstGeom prst="rect">
            <a:avLst/>
          </a:prstGeom>
          <a:noFill/>
        </p:spPr>
        <p:txBody>
          <a:bodyPr wrap="square">
            <a:spAutoFit/>
          </a:bodyPr>
          <a:lstStyle/>
          <a:p>
            <a:pPr marL="0" marR="0" indent="457200" algn="just">
              <a:lnSpc>
                <a:spcPct val="150000"/>
              </a:lnSpc>
              <a:spcBef>
                <a:spcPts val="0"/>
              </a:spcBef>
              <a:spcAft>
                <a:spcPts val="0"/>
              </a:spcAft>
              <a:tabLst>
                <a:tab pos="3718560" algn="l"/>
              </a:tabLst>
            </a:pPr>
            <a:r>
              <a:rPr lang="ka-GE" sz="18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ფაქტობრივი გარემოებების ანალიზმა გვაჩვენა, რომ ზოგადად და უმეტეს შემთხვევებში რეგიონებში განსახორციელებელი პროექტები მისი ბენეფიციარი მუნიციპალიტეტებისთვის წარმოადგენს არა დამატებითი რესურსების მოზიდვის საშუალებას, განსაკუთრებული, ფართომასშტაბიანი ან სპეციფიკური ტიპის პროექტებისთვის არამედ,  ემსახურება საბაზისო მუნიციპალური ინფრასტრუქტურის შექმნას. </a:t>
            </a:r>
            <a:endParaRPr lang="ka-GE" sz="1600" dirty="0">
              <a:effectLst/>
              <a:latin typeface="Sylfaen" panose="010A0502050306030303" pitchFamily="18" charset="0"/>
              <a:ea typeface="Sylfaen" panose="010A0502050306030303"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xmlns="" id="{8F82DCD9-4E3F-4578-814E-0B1ADCF87F2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909823" y="2590799"/>
            <a:ext cx="8038982" cy="3358588"/>
          </a:xfrm>
          <a:prstGeom prst="rect">
            <a:avLst/>
          </a:prstGeom>
          <a:noFill/>
          <a:ln>
            <a:noFill/>
          </a:ln>
        </p:spPr>
      </p:pic>
    </p:spTree>
    <p:extLst>
      <p:ext uri="{BB962C8B-B14F-4D97-AF65-F5344CB8AC3E}">
        <p14:creationId xmlns:p14="http://schemas.microsoft.com/office/powerpoint/2010/main" val="38349209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5086A3-00CC-4606-83E2-302B19238D66}"/>
              </a:ext>
            </a:extLst>
          </p:cNvPr>
          <p:cNvSpPr txBox="1"/>
          <p:nvPr/>
        </p:nvSpPr>
        <p:spPr>
          <a:xfrm>
            <a:off x="162046" y="916292"/>
            <a:ext cx="11887200" cy="502541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0" marR="0" indent="457200" algn="just">
              <a:lnSpc>
                <a:spcPct val="150000"/>
              </a:lnSpc>
              <a:spcBef>
                <a:spcPts val="0"/>
              </a:spcBef>
              <a:spcAft>
                <a:spcPts val="0"/>
              </a:spcAft>
              <a:tabLst>
                <a:tab pos="3718560" algn="l"/>
              </a:tabLst>
            </a:pPr>
            <a:r>
              <a:rPr lang="ka-GE" sz="24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რეგიონებში განსახორციელებელი პროექტების ფონდი ხასიათდება  ენდოგენური წინააღმდეგობებით, კერძოდ:</a:t>
            </a:r>
          </a:p>
          <a:p>
            <a:pPr marL="0" marR="0" indent="457200" algn="just">
              <a:lnSpc>
                <a:spcPct val="150000"/>
              </a:lnSpc>
              <a:spcBef>
                <a:spcPts val="0"/>
              </a:spcBef>
              <a:spcAft>
                <a:spcPts val="0"/>
              </a:spcAft>
              <a:tabLst>
                <a:tab pos="3718560" algn="l"/>
              </a:tabLst>
            </a:pPr>
            <a:r>
              <a:rPr lang="ka-GE" sz="24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 </a:t>
            </a:r>
            <a:endParaRPr lang="ka-GE" sz="2400" dirty="0">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tabLst>
                <a:tab pos="3718560" algn="l"/>
              </a:tabLst>
            </a:pPr>
            <a:r>
              <a:rPr lang="ka-GE" sz="24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ფონდს არ აქვს მკაფიო სპეციალიზაცია, პროექტების მასშტაბის ან სპეციფიკის მიმართულებით;</a:t>
            </a:r>
          </a:p>
          <a:p>
            <a:pPr marR="0" lvl="0" algn="just">
              <a:lnSpc>
                <a:spcPct val="150000"/>
              </a:lnSpc>
              <a:spcBef>
                <a:spcPts val="0"/>
              </a:spcBef>
              <a:spcAft>
                <a:spcPts val="0"/>
              </a:spcAft>
              <a:tabLst>
                <a:tab pos="3718560" algn="l"/>
              </a:tabLst>
            </a:pPr>
            <a:endParaRPr lang="ka-GE" sz="2400" dirty="0">
              <a:solidFill>
                <a:srgbClr val="0070C0"/>
              </a:solidFill>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tabLst>
                <a:tab pos="3718560" algn="l"/>
              </a:tabLst>
            </a:pPr>
            <a:r>
              <a:rPr lang="ka-GE" sz="24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ფონდი მუნიციპალიტეტებისათვის წარმოადგენს ლოკალური და არც თუ იშვიათად მცირემასშტაბიანი კაპიტალური სამუშაოებისათვის საჭიროა დაფინანსების ძირითად წყაროს;</a:t>
            </a:r>
            <a:endParaRPr lang="ka-GE" sz="2400" dirty="0">
              <a:solidFill>
                <a:srgbClr val="0070C0"/>
              </a:solidFill>
              <a:effectLst/>
              <a:latin typeface="Sylfaen" panose="010A0502050306030303" pitchFamily="18" charset="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402924983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3AA6BFB7-521B-4210-9E27-3518B4D50A86}"/>
              </a:ext>
            </a:extLst>
          </p:cNvPr>
          <p:cNvSpPr txBox="1"/>
          <p:nvPr/>
        </p:nvSpPr>
        <p:spPr>
          <a:xfrm>
            <a:off x="0" y="1117224"/>
            <a:ext cx="12192000" cy="447141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0" marR="0" indent="457200" algn="just">
              <a:lnSpc>
                <a:spcPct val="150000"/>
              </a:lnSpc>
              <a:spcBef>
                <a:spcPts val="0"/>
              </a:spcBef>
              <a:spcAft>
                <a:spcPts val="0"/>
              </a:spcAft>
              <a:tabLst>
                <a:tab pos="3718560" algn="l"/>
              </a:tabLst>
            </a:pPr>
            <a:r>
              <a:rPr lang="ka-GE" sz="2400" dirty="0">
                <a:solidFill>
                  <a:srgbClr val="000000"/>
                </a:solidFill>
                <a:effectLst/>
                <a:latin typeface="Calibri" panose="020F0502020204030204" pitchFamily="34" charset="0"/>
                <a:ea typeface="Sylfaen" panose="010A0502050306030303" pitchFamily="18" charset="0"/>
                <a:cs typeface="Times New Roman" panose="02020603050405020304" pitchFamily="18" charset="0"/>
              </a:rPr>
              <a:t>ფისკალური დეცენტრალიზაციის გაძლიერების მიმართულებით, ფონდის მომავალთან დაკავშირებით ორი ტიპის პერსპექტივა: </a:t>
            </a:r>
          </a:p>
          <a:p>
            <a:pPr marL="0" marR="0" indent="457200" algn="just">
              <a:lnSpc>
                <a:spcPct val="150000"/>
              </a:lnSpc>
              <a:spcBef>
                <a:spcPts val="0"/>
              </a:spcBef>
              <a:spcAft>
                <a:spcPts val="0"/>
              </a:spcAft>
              <a:tabLst>
                <a:tab pos="3718560" algn="l"/>
              </a:tabLst>
            </a:pPr>
            <a:endParaRPr lang="ka-GE" sz="2400" dirty="0">
              <a:effectLst/>
              <a:latin typeface="Sylfaen" panose="010A0502050306030303" pitchFamily="18" charset="0"/>
              <a:ea typeface="Sylfaen" panose="010A0502050306030303"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tabLst>
                <a:tab pos="3718560" algn="l"/>
              </a:tabLst>
            </a:pPr>
            <a:r>
              <a:rPr lang="ka-GE" sz="24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ფონდის რეფორმირება - კერძოდ, მისი განაწილება და დამაგრება რეგიონებში, სახელწმიფო რწმუნებულის დონეზე. </a:t>
            </a:r>
          </a:p>
          <a:p>
            <a:pPr marL="342900" marR="0" lvl="0" indent="-342900" algn="just">
              <a:lnSpc>
                <a:spcPct val="150000"/>
              </a:lnSpc>
              <a:spcBef>
                <a:spcPts val="0"/>
              </a:spcBef>
              <a:spcAft>
                <a:spcPts val="0"/>
              </a:spcAft>
              <a:buFont typeface="Symbol" panose="05050102010706020507" pitchFamily="18" charset="2"/>
              <a:buChar char=""/>
              <a:tabLst>
                <a:tab pos="3718560" algn="l"/>
              </a:tabLst>
            </a:pPr>
            <a:endParaRPr lang="ka-GE" sz="2400" dirty="0">
              <a:solidFill>
                <a:srgbClr val="0070C0"/>
              </a:solidFill>
              <a:latin typeface="Calibri" panose="020F0502020204030204" pitchFamily="34" charset="0"/>
              <a:ea typeface="Sylfaen" panose="010A0502050306030303"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tabLst>
                <a:tab pos="3718560" algn="l"/>
              </a:tabLst>
            </a:pPr>
            <a:r>
              <a:rPr lang="ka-GE" sz="24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ფონდის გაუქმება -  რადგან ფონდი წარმოადგენს </a:t>
            </a:r>
            <a:r>
              <a:rPr lang="ka-GE" sz="2400" dirty="0">
                <a:solidFill>
                  <a:srgbClr val="0070C0"/>
                </a:solidFill>
                <a:latin typeface="Calibri" panose="020F0502020204030204" pitchFamily="34" charset="0"/>
                <a:ea typeface="Sylfaen" panose="010A0502050306030303" pitchFamily="18" charset="0"/>
                <a:cs typeface="Times New Roman" panose="02020603050405020304" pitchFamily="18" charset="0"/>
              </a:rPr>
              <a:t>მუნიციპალური კაპიტალური პროექტების დაფინანსების </a:t>
            </a:r>
            <a:r>
              <a:rPr lang="ka-GE" sz="2400" dirty="0">
                <a:solidFill>
                  <a:srgbClr val="0070C0"/>
                </a:solidFill>
                <a:effectLst/>
                <a:latin typeface="Calibri" panose="020F0502020204030204" pitchFamily="34" charset="0"/>
                <a:ea typeface="Sylfaen" panose="010A0502050306030303" pitchFamily="18" charset="0"/>
                <a:cs typeface="Times New Roman" panose="02020603050405020304" pitchFamily="18" charset="0"/>
              </a:rPr>
              <a:t>ძირითად წყაროს. </a:t>
            </a:r>
            <a:endParaRPr lang="ka-GE" sz="2400" dirty="0">
              <a:solidFill>
                <a:srgbClr val="0070C0"/>
              </a:solidFill>
              <a:effectLst/>
              <a:latin typeface="Sylfaen" panose="010A0502050306030303" pitchFamily="18" charset="0"/>
              <a:ea typeface="Sylfaen" panose="010A0502050306030303" pitchFamily="18" charset="0"/>
              <a:cs typeface="Times New Roman" panose="02020603050405020304" pitchFamily="18" charset="0"/>
            </a:endParaRPr>
          </a:p>
        </p:txBody>
      </p:sp>
    </p:spTree>
    <p:extLst>
      <p:ext uri="{BB962C8B-B14F-4D97-AF65-F5344CB8AC3E}">
        <p14:creationId xmlns:p14="http://schemas.microsoft.com/office/powerpoint/2010/main" val="269140973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xmlns="" id="{D6D7A0BC-0046-4CAA-8E7F-DCAFE511EA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1C21E816-31F5-48BB-BD02-D15F2F18B48A}"/>
              </a:ext>
            </a:extLst>
          </p:cNvPr>
          <p:cNvSpPr>
            <a:spLocks noGrp="1"/>
          </p:cNvSpPr>
          <p:nvPr>
            <p:ph type="ctrTitle"/>
          </p:nvPr>
        </p:nvSpPr>
        <p:spPr>
          <a:xfrm>
            <a:off x="596715" y="3512127"/>
            <a:ext cx="10993549" cy="1131642"/>
          </a:xfrm>
        </p:spPr>
        <p:txBody>
          <a:bodyPr>
            <a:normAutofit/>
          </a:bodyPr>
          <a:lstStyle/>
          <a:p>
            <a:pPr algn="ctr"/>
            <a:r>
              <a:rPr lang="ka-GE" sz="2800" dirty="0">
                <a:latin typeface="Calibri" panose="020F0502020204030204" pitchFamily="34" charset="0"/>
                <a:cs typeface="Calibri" panose="020F0502020204030204" pitchFamily="34" charset="0"/>
              </a:rPr>
              <a:t>„საქართველოს რეგიონების ეკონომიკური განვითარების კვლევა</a:t>
            </a:r>
            <a:r>
              <a:rPr lang="en-US" sz="2800" dirty="0">
                <a:latin typeface="Calibri" panose="020F0502020204030204" pitchFamily="34" charset="0"/>
                <a:cs typeface="Calibri" panose="020F0502020204030204" pitchFamily="34" charset="0"/>
              </a:rPr>
              <a:t> COVID-19-</a:t>
            </a:r>
            <a:r>
              <a:rPr lang="ka-GE" sz="2800" dirty="0">
                <a:latin typeface="Calibri" panose="020F0502020204030204" pitchFamily="34" charset="0"/>
                <a:cs typeface="Calibri" panose="020F0502020204030204" pitchFamily="34" charset="0"/>
              </a:rPr>
              <a:t>ის პირობებში“ </a:t>
            </a:r>
          </a:p>
        </p:txBody>
      </p:sp>
      <p:sp>
        <p:nvSpPr>
          <p:cNvPr id="3" name="Subtitle 2">
            <a:extLst>
              <a:ext uri="{FF2B5EF4-FFF2-40B4-BE49-F238E27FC236}">
                <a16:creationId xmlns:a16="http://schemas.microsoft.com/office/drawing/2014/main" xmlns="" id="{835D6E6B-3353-491C-A3C6-F278D6CED8B3}"/>
              </a:ext>
            </a:extLst>
          </p:cNvPr>
          <p:cNvSpPr>
            <a:spLocks noGrp="1"/>
          </p:cNvSpPr>
          <p:nvPr>
            <p:ph type="subTitle" idx="1"/>
          </p:nvPr>
        </p:nvSpPr>
        <p:spPr>
          <a:xfrm>
            <a:off x="9199419" y="5876293"/>
            <a:ext cx="2693830" cy="735349"/>
          </a:xfrm>
        </p:spPr>
        <p:txBody>
          <a:bodyPr vert="horz" lIns="91440" tIns="45720" rIns="91440" bIns="45720" rtlCol="0" anchor="t">
            <a:noAutofit/>
          </a:bodyPr>
          <a:lstStyle/>
          <a:p>
            <a:r>
              <a:rPr lang="ka-GE" dirty="0">
                <a:solidFill>
                  <a:srgbClr val="0070C0"/>
                </a:solidFill>
                <a:latin typeface="Calibri" panose="020F0502020204030204" pitchFamily="34" charset="0"/>
                <a:cs typeface="Calibri" panose="020F0502020204030204" pitchFamily="34" charset="0"/>
              </a:rPr>
              <a:t>პროექტის ხელმძღვანელი </a:t>
            </a:r>
          </a:p>
          <a:p>
            <a:r>
              <a:rPr lang="ka-GE" dirty="0">
                <a:solidFill>
                  <a:srgbClr val="0070C0"/>
                </a:solidFill>
                <a:latin typeface="Calibri" panose="020F0502020204030204" pitchFamily="34" charset="0"/>
                <a:cs typeface="Calibri" panose="020F0502020204030204" pitchFamily="34" charset="0"/>
              </a:rPr>
              <a:t>პროფესორი ნ. ჩიხლაძე</a:t>
            </a:r>
          </a:p>
        </p:txBody>
      </p:sp>
      <p:sp>
        <p:nvSpPr>
          <p:cNvPr id="20" name="Rectangle 19">
            <a:extLst>
              <a:ext uri="{FF2B5EF4-FFF2-40B4-BE49-F238E27FC236}">
                <a16:creationId xmlns:a16="http://schemas.microsoft.com/office/drawing/2014/main" xmlns="" id="{E7C6334F-6411-41EC-AD7D-179EDD8B58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xmlns="" id="{E6B02CEE-3AF8-4349-9B3E-8970E6DF62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xmlns="" id="{AAA01CF0-3FB5-44EB-B7DE-F2E86374C2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xmlns="" id="{CFCD2F46-9565-4918-93CA-3A6F4E58521E}"/>
              </a:ext>
            </a:extLst>
          </p:cNvPr>
          <p:cNvPicPr>
            <a:picLocks noChangeAspect="1"/>
          </p:cNvPicPr>
          <p:nvPr/>
        </p:nvPicPr>
        <p:blipFill>
          <a:blip r:embed="rId2"/>
          <a:stretch>
            <a:fillRect/>
          </a:stretch>
        </p:blipFill>
        <p:spPr>
          <a:xfrm>
            <a:off x="5018188" y="865816"/>
            <a:ext cx="2150602" cy="2189203"/>
          </a:xfrm>
          <a:prstGeom prst="rect">
            <a:avLst/>
          </a:prstGeom>
        </p:spPr>
      </p:pic>
    </p:spTree>
    <p:extLst>
      <p:ext uri="{BB962C8B-B14F-4D97-AF65-F5344CB8AC3E}">
        <p14:creationId xmlns:p14="http://schemas.microsoft.com/office/powerpoint/2010/main" val="229781842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6C12DB-A197-4203-8576-EFCF05E1957E}"/>
              </a:ext>
            </a:extLst>
          </p:cNvPr>
          <p:cNvSpPr txBox="1"/>
          <p:nvPr/>
        </p:nvSpPr>
        <p:spPr>
          <a:xfrm>
            <a:off x="0" y="2781740"/>
            <a:ext cx="12192000" cy="1200329"/>
          </a:xfrm>
          <a:prstGeom prst="rect">
            <a:avLst/>
          </a:prstGeom>
          <a:noFill/>
        </p:spPr>
        <p:txBody>
          <a:bodyPr wrap="square">
            <a:spAutoFit/>
          </a:bodyPr>
          <a:lstStyle>
            <a:defPPr>
              <a:defRPr lang="en-US"/>
            </a:defPPr>
            <a:lvl1pPr algn="ctr">
              <a:defRPr sz="2000" spc="300">
                <a:latin typeface="Calibri" panose="020F0502020204030204" pitchFamily="34" charset="0"/>
                <a:cs typeface="Calibri" panose="020F0502020204030204" pitchFamily="34" charset="0"/>
              </a:defRPr>
            </a:lvl1pPr>
          </a:lstStyle>
          <a:p>
            <a:r>
              <a:rPr lang="ka-GE" sz="2400" dirty="0"/>
              <a:t>რეგიონული ეკონომიკური განვითარების უთანაბრობის </a:t>
            </a:r>
            <a:r>
              <a:rPr lang="ka-GE" sz="2400" dirty="0" smtClean="0"/>
              <a:t>კვლევა</a:t>
            </a:r>
          </a:p>
          <a:p>
            <a:endParaRPr lang="en-US" sz="2400" dirty="0"/>
          </a:p>
          <a:p>
            <a:r>
              <a:rPr lang="ka-GE" sz="2400" dirty="0"/>
              <a:t>მთავარ კომპონენტთა მეთოდის მეშვეობით</a:t>
            </a:r>
            <a:endParaRPr lang="en-US" sz="2400" dirty="0"/>
          </a:p>
        </p:txBody>
      </p:sp>
    </p:spTree>
    <p:extLst>
      <p:ext uri="{BB962C8B-B14F-4D97-AF65-F5344CB8AC3E}">
        <p14:creationId xmlns:p14="http://schemas.microsoft.com/office/powerpoint/2010/main" val="389175807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35816936"/>
              </p:ext>
            </p:extLst>
          </p:nvPr>
        </p:nvGraphicFramePr>
        <p:xfrm>
          <a:off x="785173" y="1439213"/>
          <a:ext cx="3187700" cy="3239664"/>
        </p:xfrm>
        <a:graphic>
          <a:graphicData uri="http://schemas.openxmlformats.org/drawingml/2006/table">
            <a:tbl>
              <a:tblPr firstRow="1" firstCol="1" bandRow="1">
                <a:tableStyleId>{5C22544A-7EE6-4342-B048-85BDC9FD1C3A}</a:tableStyleId>
              </a:tblPr>
              <a:tblGrid>
                <a:gridCol w="800100">
                  <a:extLst>
                    <a:ext uri="{9D8B030D-6E8A-4147-A177-3AD203B41FA5}">
                      <a16:colId xmlns:a16="http://schemas.microsoft.com/office/drawing/2014/main" xmlns="" val="964266409"/>
                    </a:ext>
                  </a:extLst>
                </a:gridCol>
                <a:gridCol w="2387600">
                  <a:extLst>
                    <a:ext uri="{9D8B030D-6E8A-4147-A177-3AD203B41FA5}">
                      <a16:colId xmlns:a16="http://schemas.microsoft.com/office/drawing/2014/main" xmlns="" val="916912546"/>
                    </a:ext>
                  </a:extLst>
                </a:gridCol>
              </a:tblGrid>
              <a:tr h="269972">
                <a:tc>
                  <a:txBody>
                    <a:bodyPr/>
                    <a:lstStyle/>
                    <a:p>
                      <a:pPr marL="0" marR="0" algn="ctr">
                        <a:lnSpc>
                          <a:spcPct val="107000"/>
                        </a:lnSpc>
                        <a:spcBef>
                          <a:spcPts val="0"/>
                        </a:spcBef>
                        <a:spcAft>
                          <a:spcPts val="0"/>
                        </a:spcAft>
                      </a:pPr>
                      <a:r>
                        <a:rPr lang="en-US" sz="1100">
                          <a:effectLst/>
                        </a:rPr>
                        <a:t>კოდი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რეგიონი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225253629"/>
                  </a:ext>
                </a:extLst>
              </a:tr>
              <a:tr h="269972">
                <a:tc>
                  <a:txBody>
                    <a:bodyPr/>
                    <a:lstStyle/>
                    <a:p>
                      <a:pPr marL="0" marR="0" algn="ctr">
                        <a:lnSpc>
                          <a:spcPct val="107000"/>
                        </a:lnSpc>
                        <a:spcBef>
                          <a:spcPts val="0"/>
                        </a:spcBef>
                        <a:spcAft>
                          <a:spcPts val="0"/>
                        </a:spcAft>
                      </a:pPr>
                      <a:r>
                        <a:rPr lang="en-US" sz="1100">
                          <a:effectLst/>
                        </a:rPr>
                        <a:t>TBS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თბილისი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474031148"/>
                  </a:ext>
                </a:extLst>
              </a:tr>
              <a:tr h="269972">
                <a:tc>
                  <a:txBody>
                    <a:bodyPr/>
                    <a:lstStyle/>
                    <a:p>
                      <a:pPr marL="0" marR="0" algn="ctr">
                        <a:lnSpc>
                          <a:spcPct val="107000"/>
                        </a:lnSpc>
                        <a:spcBef>
                          <a:spcPts val="0"/>
                        </a:spcBef>
                        <a:spcAft>
                          <a:spcPts val="0"/>
                        </a:spcAft>
                      </a:pPr>
                      <a:r>
                        <a:rPr lang="en-US" sz="1100">
                          <a:effectLst/>
                        </a:rPr>
                        <a:t>ADJ</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აჭარა</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752862317"/>
                  </a:ext>
                </a:extLst>
              </a:tr>
              <a:tr h="269972">
                <a:tc>
                  <a:txBody>
                    <a:bodyPr/>
                    <a:lstStyle/>
                    <a:p>
                      <a:pPr marL="0" marR="0" algn="ctr">
                        <a:lnSpc>
                          <a:spcPct val="107000"/>
                        </a:lnSpc>
                        <a:spcBef>
                          <a:spcPts val="0"/>
                        </a:spcBef>
                        <a:spcAft>
                          <a:spcPts val="0"/>
                        </a:spcAft>
                      </a:pPr>
                      <a:r>
                        <a:rPr lang="en-US" sz="1100">
                          <a:effectLst/>
                        </a:rPr>
                        <a:t>GUR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გურია</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278417133"/>
                  </a:ext>
                </a:extLst>
              </a:tr>
              <a:tr h="269972">
                <a:tc>
                  <a:txBody>
                    <a:bodyPr/>
                    <a:lstStyle/>
                    <a:p>
                      <a:pPr marL="0" marR="0" algn="ctr">
                        <a:lnSpc>
                          <a:spcPct val="107000"/>
                        </a:lnSpc>
                        <a:spcBef>
                          <a:spcPts val="0"/>
                        </a:spcBef>
                        <a:spcAft>
                          <a:spcPts val="0"/>
                        </a:spcAft>
                      </a:pPr>
                      <a:r>
                        <a:rPr lang="en-US" sz="1100">
                          <a:effectLst/>
                        </a:rPr>
                        <a:t>IME</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იმერეთი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789938112"/>
                  </a:ext>
                </a:extLst>
              </a:tr>
              <a:tr h="269972">
                <a:tc>
                  <a:txBody>
                    <a:bodyPr/>
                    <a:lstStyle/>
                    <a:p>
                      <a:pPr marL="0" marR="0" algn="ctr">
                        <a:lnSpc>
                          <a:spcPct val="107000"/>
                        </a:lnSpc>
                        <a:spcBef>
                          <a:spcPts val="0"/>
                        </a:spcBef>
                        <a:spcAft>
                          <a:spcPts val="0"/>
                        </a:spcAft>
                      </a:pPr>
                      <a:r>
                        <a:rPr lang="en-US" sz="1100">
                          <a:effectLst/>
                        </a:rPr>
                        <a:t>KAH</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კახეთი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894345821"/>
                  </a:ext>
                </a:extLst>
              </a:tr>
              <a:tr h="269972">
                <a:tc>
                  <a:txBody>
                    <a:bodyPr/>
                    <a:lstStyle/>
                    <a:p>
                      <a:pPr marL="0" marR="0" algn="ctr">
                        <a:lnSpc>
                          <a:spcPct val="107000"/>
                        </a:lnSpc>
                        <a:spcBef>
                          <a:spcPts val="0"/>
                        </a:spcBef>
                        <a:spcAft>
                          <a:spcPts val="0"/>
                        </a:spcAft>
                      </a:pPr>
                      <a:r>
                        <a:rPr lang="en-US" sz="1100">
                          <a:effectLst/>
                        </a:rPr>
                        <a:t>MTS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მცხეთა</a:t>
                      </a:r>
                      <a:r>
                        <a:rPr lang="ru-RU" sz="1100">
                          <a:effectLst/>
                        </a:rPr>
                        <a:t>-</a:t>
                      </a:r>
                      <a:r>
                        <a:rPr lang="en-US" sz="1100">
                          <a:effectLst/>
                        </a:rPr>
                        <a:t>მთიანეთი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84283488"/>
                  </a:ext>
                </a:extLst>
              </a:tr>
              <a:tr h="269972">
                <a:tc>
                  <a:txBody>
                    <a:bodyPr/>
                    <a:lstStyle/>
                    <a:p>
                      <a:pPr marL="0" marR="0" algn="ctr">
                        <a:lnSpc>
                          <a:spcPct val="107000"/>
                        </a:lnSpc>
                        <a:spcBef>
                          <a:spcPts val="0"/>
                        </a:spcBef>
                        <a:spcAft>
                          <a:spcPts val="0"/>
                        </a:spcAft>
                      </a:pPr>
                      <a:r>
                        <a:rPr lang="en-US" sz="1100">
                          <a:effectLst/>
                        </a:rPr>
                        <a:t>RLQ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რაჭა</a:t>
                      </a:r>
                      <a:r>
                        <a:rPr lang="ru-RU" sz="1100">
                          <a:effectLst/>
                        </a:rPr>
                        <a:t>-</a:t>
                      </a:r>
                      <a:r>
                        <a:rPr lang="en-US" sz="1100">
                          <a:effectLst/>
                        </a:rPr>
                        <a:t>ლეჩხუმი და ქვემო სვანეთი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1345039088"/>
                  </a:ext>
                </a:extLst>
              </a:tr>
              <a:tr h="269972">
                <a:tc>
                  <a:txBody>
                    <a:bodyPr/>
                    <a:lstStyle/>
                    <a:p>
                      <a:pPr marL="0" marR="0" algn="ctr">
                        <a:lnSpc>
                          <a:spcPct val="107000"/>
                        </a:lnSpc>
                        <a:spcBef>
                          <a:spcPts val="0"/>
                        </a:spcBef>
                        <a:spcAft>
                          <a:spcPts val="0"/>
                        </a:spcAft>
                      </a:pPr>
                      <a:r>
                        <a:rPr lang="en-US" sz="1100">
                          <a:effectLst/>
                        </a:rPr>
                        <a:t>SZS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სამეგრელო-ზემო სვანეთი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2153646274"/>
                  </a:ext>
                </a:extLst>
              </a:tr>
              <a:tr h="269972">
                <a:tc>
                  <a:txBody>
                    <a:bodyPr/>
                    <a:lstStyle/>
                    <a:p>
                      <a:pPr marL="0" marR="0" algn="ctr">
                        <a:lnSpc>
                          <a:spcPct val="107000"/>
                        </a:lnSpc>
                        <a:spcBef>
                          <a:spcPts val="0"/>
                        </a:spcBef>
                        <a:spcAft>
                          <a:spcPts val="0"/>
                        </a:spcAft>
                      </a:pPr>
                      <a:r>
                        <a:rPr lang="en-US" sz="1100">
                          <a:effectLst/>
                        </a:rPr>
                        <a:t>SJV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სამცხე-ჯავახეთი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270167292"/>
                  </a:ext>
                </a:extLst>
              </a:tr>
              <a:tr h="269972">
                <a:tc>
                  <a:txBody>
                    <a:bodyPr/>
                    <a:lstStyle/>
                    <a:p>
                      <a:pPr marL="0" marR="0" algn="ctr">
                        <a:lnSpc>
                          <a:spcPct val="107000"/>
                        </a:lnSpc>
                        <a:spcBef>
                          <a:spcPts val="0"/>
                        </a:spcBef>
                        <a:spcAft>
                          <a:spcPts val="0"/>
                        </a:spcAft>
                      </a:pPr>
                      <a:r>
                        <a:rPr lang="en-US" sz="1100">
                          <a:effectLst/>
                        </a:rPr>
                        <a:t>QQR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ქვემო ქართლი</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461991953"/>
                  </a:ext>
                </a:extLst>
              </a:tr>
              <a:tr h="269972">
                <a:tc>
                  <a:txBody>
                    <a:bodyPr/>
                    <a:lstStyle/>
                    <a:p>
                      <a:pPr marL="0" marR="0" algn="ctr">
                        <a:lnSpc>
                          <a:spcPct val="107000"/>
                        </a:lnSpc>
                        <a:spcBef>
                          <a:spcPts val="0"/>
                        </a:spcBef>
                        <a:spcAft>
                          <a:spcPts val="0"/>
                        </a:spcAft>
                      </a:pPr>
                      <a:r>
                        <a:rPr lang="en-US" sz="1100">
                          <a:effectLst/>
                        </a:rPr>
                        <a:t>SHQ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100" dirty="0" err="1">
                          <a:effectLst/>
                        </a:rPr>
                        <a:t>შიდა</a:t>
                      </a:r>
                      <a:r>
                        <a:rPr lang="en-US" sz="1100" dirty="0">
                          <a:effectLst/>
                        </a:rPr>
                        <a:t> </a:t>
                      </a:r>
                      <a:r>
                        <a:rPr lang="en-US" sz="1100" dirty="0" err="1">
                          <a:effectLst/>
                        </a:rPr>
                        <a:t>ქართლი</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xmlns="" val="3275625038"/>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395659650"/>
              </p:ext>
            </p:extLst>
          </p:nvPr>
        </p:nvGraphicFramePr>
        <p:xfrm>
          <a:off x="6044540" y="866900"/>
          <a:ext cx="5260769" cy="5602203"/>
        </p:xfrm>
        <a:graphic>
          <a:graphicData uri="http://schemas.openxmlformats.org/drawingml/2006/table">
            <a:tbl>
              <a:tblPr firstRow="1" firstCol="1" bandRow="1">
                <a:tableStyleId>{5C22544A-7EE6-4342-B048-85BDC9FD1C3A}</a:tableStyleId>
              </a:tblPr>
              <a:tblGrid>
                <a:gridCol w="783771">
                  <a:extLst>
                    <a:ext uri="{9D8B030D-6E8A-4147-A177-3AD203B41FA5}">
                      <a16:colId xmlns:a16="http://schemas.microsoft.com/office/drawing/2014/main" xmlns="" val="1775501020"/>
                    </a:ext>
                  </a:extLst>
                </a:gridCol>
                <a:gridCol w="3239899">
                  <a:extLst>
                    <a:ext uri="{9D8B030D-6E8A-4147-A177-3AD203B41FA5}">
                      <a16:colId xmlns:a16="http://schemas.microsoft.com/office/drawing/2014/main" xmlns="" val="2161297267"/>
                    </a:ext>
                  </a:extLst>
                </a:gridCol>
                <a:gridCol w="1237099">
                  <a:extLst>
                    <a:ext uri="{9D8B030D-6E8A-4147-A177-3AD203B41FA5}">
                      <a16:colId xmlns:a16="http://schemas.microsoft.com/office/drawing/2014/main" xmlns="" val="1476425223"/>
                    </a:ext>
                  </a:extLst>
                </a:gridCol>
              </a:tblGrid>
              <a:tr h="546678">
                <a:tc>
                  <a:txBody>
                    <a:bodyPr/>
                    <a:lstStyle/>
                    <a:p>
                      <a:pPr marL="0" marR="0" algn="ctr">
                        <a:lnSpc>
                          <a:spcPct val="107000"/>
                        </a:lnSpc>
                        <a:spcBef>
                          <a:spcPts val="0"/>
                        </a:spcBef>
                        <a:spcAft>
                          <a:spcPts val="0"/>
                        </a:spcAft>
                      </a:pPr>
                      <a:r>
                        <a:rPr lang="en-US" sz="1000" dirty="0" err="1">
                          <a:effectLst/>
                        </a:rPr>
                        <a:t>კოდი</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dirty="0" err="1">
                          <a:effectLst/>
                        </a:rPr>
                        <a:t>მაჩვენებელი</a:t>
                      </a:r>
                      <a:r>
                        <a:rPr lang="en-US" sz="1000" dirty="0">
                          <a:effectLst/>
                        </a:rPr>
                        <a:t> (2010-2019 </a:t>
                      </a:r>
                      <a:r>
                        <a:rPr lang="en-US" sz="1000" dirty="0" err="1">
                          <a:effectLst/>
                        </a:rPr>
                        <a:t>წლები</a:t>
                      </a:r>
                      <a:r>
                        <a:rPr lang="en-US" sz="1000" dirty="0">
                          <a:effectLst/>
                        </a:rPr>
                        <a:t>)</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dirty="0" err="1">
                          <a:effectLst/>
                        </a:rPr>
                        <a:t>განზომილების</a:t>
                      </a:r>
                      <a:r>
                        <a:rPr lang="en-US" sz="1000" dirty="0">
                          <a:effectLst/>
                        </a:rPr>
                        <a:t> </a:t>
                      </a:r>
                      <a:r>
                        <a:rPr lang="en-US" sz="1000" dirty="0" err="1">
                          <a:effectLst/>
                        </a:rPr>
                        <a:t>ერთეული</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2162098939"/>
                  </a:ext>
                </a:extLst>
              </a:tr>
              <a:tr h="410008">
                <a:tc>
                  <a:txBody>
                    <a:bodyPr/>
                    <a:lstStyle/>
                    <a:p>
                      <a:pPr marL="0" marR="0" algn="ctr">
                        <a:lnSpc>
                          <a:spcPct val="107000"/>
                        </a:lnSpc>
                        <a:spcBef>
                          <a:spcPts val="0"/>
                        </a:spcBef>
                        <a:spcAft>
                          <a:spcPts val="0"/>
                        </a:spcAft>
                      </a:pPr>
                      <a:r>
                        <a:rPr lang="en-US" sz="1000">
                          <a:effectLst/>
                        </a:rPr>
                        <a:t>gdp</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რეგიონული</a:t>
                      </a:r>
                      <a:r>
                        <a:rPr lang="en-US" sz="1000" dirty="0">
                          <a:effectLst/>
                        </a:rPr>
                        <a:t> </a:t>
                      </a:r>
                      <a:r>
                        <a:rPr lang="en-US" sz="1000" dirty="0" err="1">
                          <a:effectLst/>
                        </a:rPr>
                        <a:t>მთლიანი</a:t>
                      </a:r>
                      <a:r>
                        <a:rPr lang="en-US" sz="1000" dirty="0">
                          <a:effectLst/>
                        </a:rPr>
                        <a:t> </a:t>
                      </a:r>
                      <a:r>
                        <a:rPr lang="en-US" sz="1000" dirty="0" err="1">
                          <a:effectLst/>
                        </a:rPr>
                        <a:t>შიდა</a:t>
                      </a:r>
                      <a:r>
                        <a:rPr lang="en-US" sz="1000" dirty="0">
                          <a:effectLst/>
                        </a:rPr>
                        <a:t>  </a:t>
                      </a:r>
                      <a:r>
                        <a:rPr lang="en-US" sz="1000" dirty="0" err="1">
                          <a:effectLst/>
                        </a:rPr>
                        <a:t>პროდუქტი</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მლნ ლარი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102819699"/>
                  </a:ext>
                </a:extLst>
              </a:tr>
              <a:tr h="410008">
                <a:tc>
                  <a:txBody>
                    <a:bodyPr/>
                    <a:lstStyle/>
                    <a:p>
                      <a:pPr marL="0" marR="0" algn="ctr">
                        <a:lnSpc>
                          <a:spcPct val="107000"/>
                        </a:lnSpc>
                        <a:spcBef>
                          <a:spcPts val="0"/>
                        </a:spcBef>
                        <a:spcAft>
                          <a:spcPts val="0"/>
                        </a:spcAft>
                      </a:pPr>
                      <a:r>
                        <a:rPr lang="en-US" sz="1000">
                          <a:effectLst/>
                        </a:rPr>
                        <a:t>fdi</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პირდაპირი</a:t>
                      </a:r>
                      <a:r>
                        <a:rPr lang="en-US" sz="1000" dirty="0">
                          <a:effectLst/>
                        </a:rPr>
                        <a:t> </a:t>
                      </a:r>
                      <a:r>
                        <a:rPr lang="en-US" sz="1000" dirty="0" err="1">
                          <a:effectLst/>
                        </a:rPr>
                        <a:t>უცხოური</a:t>
                      </a:r>
                      <a:r>
                        <a:rPr lang="en-US" sz="1000" dirty="0">
                          <a:effectLst/>
                        </a:rPr>
                        <a:t> </a:t>
                      </a:r>
                      <a:r>
                        <a:rPr lang="en-US" sz="1000" dirty="0" err="1">
                          <a:effectLst/>
                        </a:rPr>
                        <a:t>ინვესტიციები</a:t>
                      </a:r>
                      <a:r>
                        <a:rPr lang="en-US" sz="1000" dirty="0">
                          <a:effectLst/>
                        </a:rPr>
                        <a:t> </a:t>
                      </a:r>
                      <a:r>
                        <a:rPr lang="en-US" sz="1000" dirty="0" err="1">
                          <a:effectLst/>
                        </a:rPr>
                        <a:t>რეგიონების</a:t>
                      </a:r>
                      <a:r>
                        <a:rPr lang="en-US" sz="1000" dirty="0">
                          <a:effectLst/>
                        </a:rPr>
                        <a:t> </a:t>
                      </a:r>
                      <a:r>
                        <a:rPr lang="en-US" sz="1000" dirty="0" err="1">
                          <a:effectLst/>
                        </a:rPr>
                        <a:t>მიხედვით</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მლნ აშშ დოლარი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386222824"/>
                  </a:ext>
                </a:extLst>
              </a:tr>
              <a:tr h="410008">
                <a:tc>
                  <a:txBody>
                    <a:bodyPr/>
                    <a:lstStyle/>
                    <a:p>
                      <a:pPr marL="0" marR="0" algn="ctr">
                        <a:lnSpc>
                          <a:spcPct val="107000"/>
                        </a:lnSpc>
                        <a:spcBef>
                          <a:spcPts val="0"/>
                        </a:spcBef>
                        <a:spcAft>
                          <a:spcPts val="0"/>
                        </a:spcAft>
                      </a:pPr>
                      <a:r>
                        <a:rPr lang="en-US" sz="1000">
                          <a:effectLst/>
                        </a:rPr>
                        <a:t>lcs</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შრომითი</a:t>
                      </a:r>
                      <a:r>
                        <a:rPr lang="en-US" sz="1000" dirty="0">
                          <a:effectLst/>
                        </a:rPr>
                        <a:t> </a:t>
                      </a:r>
                      <a:r>
                        <a:rPr lang="en-US" sz="1000" dirty="0" err="1">
                          <a:effectLst/>
                        </a:rPr>
                        <a:t>დანახარჯები</a:t>
                      </a:r>
                      <a:r>
                        <a:rPr lang="en-US" sz="1000" dirty="0">
                          <a:effectLst/>
                        </a:rPr>
                        <a:t> </a:t>
                      </a:r>
                      <a:r>
                        <a:rPr lang="en-US" sz="1000" dirty="0" err="1">
                          <a:effectLst/>
                        </a:rPr>
                        <a:t>რეგიონების</a:t>
                      </a:r>
                      <a:r>
                        <a:rPr lang="en-US" sz="1000" dirty="0">
                          <a:effectLst/>
                        </a:rPr>
                        <a:t> </a:t>
                      </a:r>
                      <a:r>
                        <a:rPr lang="en-US" sz="1000" dirty="0" err="1">
                          <a:effectLst/>
                        </a:rPr>
                        <a:t>მიხედვით</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მლნ ლარი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3123503904"/>
                  </a:ext>
                </a:extLst>
              </a:tr>
              <a:tr h="410008">
                <a:tc>
                  <a:txBody>
                    <a:bodyPr/>
                    <a:lstStyle/>
                    <a:p>
                      <a:pPr marL="0" marR="0" algn="ctr">
                        <a:lnSpc>
                          <a:spcPct val="107000"/>
                        </a:lnSpc>
                        <a:spcBef>
                          <a:spcPts val="0"/>
                        </a:spcBef>
                        <a:spcAft>
                          <a:spcPts val="0"/>
                        </a:spcAft>
                      </a:pPr>
                      <a:r>
                        <a:rPr lang="en-US" sz="1000">
                          <a:effectLst/>
                        </a:rPr>
                        <a:t>emp</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ბიზნეს-სექტორში</a:t>
                      </a:r>
                      <a:r>
                        <a:rPr lang="en-US" sz="1000" dirty="0">
                          <a:effectLst/>
                        </a:rPr>
                        <a:t> </a:t>
                      </a:r>
                      <a:r>
                        <a:rPr lang="en-US" sz="1000" dirty="0" err="1">
                          <a:effectLst/>
                        </a:rPr>
                        <a:t>დასაქმებულთა</a:t>
                      </a:r>
                      <a:r>
                        <a:rPr lang="en-US" sz="1000" dirty="0">
                          <a:effectLst/>
                        </a:rPr>
                        <a:t> </a:t>
                      </a:r>
                      <a:r>
                        <a:rPr lang="en-US" sz="1000" dirty="0" err="1">
                          <a:effectLst/>
                        </a:rPr>
                        <a:t>რაოდენობა</a:t>
                      </a:r>
                      <a:r>
                        <a:rPr lang="en-US" sz="1000" dirty="0">
                          <a:effectLst/>
                        </a:rPr>
                        <a:t> </a:t>
                      </a:r>
                      <a:r>
                        <a:rPr lang="en-US" sz="1000" dirty="0" err="1">
                          <a:effectLst/>
                        </a:rPr>
                        <a:t>რეგიონების</a:t>
                      </a:r>
                      <a:r>
                        <a:rPr lang="en-US" sz="1000" dirty="0">
                          <a:effectLst/>
                        </a:rPr>
                        <a:t> </a:t>
                      </a:r>
                      <a:r>
                        <a:rPr lang="en-US" sz="1000" dirty="0" err="1">
                          <a:effectLst/>
                        </a:rPr>
                        <a:t>მიხედვით</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კაცი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2770883783"/>
                  </a:ext>
                </a:extLst>
              </a:tr>
              <a:tr h="410008">
                <a:tc>
                  <a:txBody>
                    <a:bodyPr/>
                    <a:lstStyle/>
                    <a:p>
                      <a:pPr marL="0" marR="0" algn="ctr">
                        <a:lnSpc>
                          <a:spcPct val="107000"/>
                        </a:lnSpc>
                        <a:spcBef>
                          <a:spcPts val="0"/>
                        </a:spcBef>
                        <a:spcAft>
                          <a:spcPts val="0"/>
                        </a:spcAft>
                      </a:pPr>
                      <a:r>
                        <a:rPr lang="en-US" sz="1000">
                          <a:effectLst/>
                        </a:rPr>
                        <a:t>prd</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a:effectLst/>
                        </a:rPr>
                        <a:t>ბიზნეს-სექტორის მიერ პროდუქციის გამოშვება რეგიონების მიხედვით</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მლნ ლარი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632080369"/>
                  </a:ext>
                </a:extLst>
              </a:tr>
              <a:tr h="410008">
                <a:tc>
                  <a:txBody>
                    <a:bodyPr/>
                    <a:lstStyle/>
                    <a:p>
                      <a:pPr marL="0" marR="0" algn="ctr">
                        <a:lnSpc>
                          <a:spcPct val="107000"/>
                        </a:lnSpc>
                        <a:spcBef>
                          <a:spcPts val="0"/>
                        </a:spcBef>
                        <a:spcAft>
                          <a:spcPts val="0"/>
                        </a:spcAft>
                      </a:pPr>
                      <a:r>
                        <a:rPr lang="en-US" sz="1000">
                          <a:effectLst/>
                        </a:rPr>
                        <a:t>gsp</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საქონლისა</a:t>
                      </a:r>
                      <a:r>
                        <a:rPr lang="en-US" sz="1000" dirty="0">
                          <a:effectLst/>
                        </a:rPr>
                        <a:t> </a:t>
                      </a:r>
                      <a:r>
                        <a:rPr lang="en-US" sz="1000" dirty="0" err="1">
                          <a:effectLst/>
                        </a:rPr>
                        <a:t>და</a:t>
                      </a:r>
                      <a:r>
                        <a:rPr lang="en-US" sz="1000" dirty="0">
                          <a:effectLst/>
                        </a:rPr>
                        <a:t> </a:t>
                      </a:r>
                      <a:r>
                        <a:rPr lang="en-US" sz="1000" dirty="0" err="1">
                          <a:effectLst/>
                        </a:rPr>
                        <a:t>მომსახურების</a:t>
                      </a:r>
                      <a:r>
                        <a:rPr lang="en-US" sz="1000" dirty="0">
                          <a:effectLst/>
                        </a:rPr>
                        <a:t> </a:t>
                      </a:r>
                      <a:r>
                        <a:rPr lang="en-US" sz="1000" dirty="0" err="1">
                          <a:effectLst/>
                        </a:rPr>
                        <a:t>ყიდვები</a:t>
                      </a:r>
                      <a:r>
                        <a:rPr lang="en-US" sz="1000" dirty="0">
                          <a:effectLst/>
                        </a:rPr>
                        <a:t> </a:t>
                      </a:r>
                      <a:r>
                        <a:rPr lang="en-US" sz="1000" dirty="0" err="1">
                          <a:effectLst/>
                        </a:rPr>
                        <a:t>რეგიონების</a:t>
                      </a:r>
                      <a:r>
                        <a:rPr lang="en-US" sz="1000" dirty="0">
                          <a:effectLst/>
                        </a:rPr>
                        <a:t> </a:t>
                      </a:r>
                      <a:r>
                        <a:rPr lang="en-US" sz="1000" dirty="0" err="1">
                          <a:effectLst/>
                        </a:rPr>
                        <a:t>მიხედვით</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მლნ ლარი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3664298620"/>
                  </a:ext>
                </a:extLst>
              </a:tr>
              <a:tr h="410008">
                <a:tc>
                  <a:txBody>
                    <a:bodyPr/>
                    <a:lstStyle/>
                    <a:p>
                      <a:pPr marL="0" marR="0" algn="ctr">
                        <a:lnSpc>
                          <a:spcPct val="107000"/>
                        </a:lnSpc>
                        <a:spcBef>
                          <a:spcPts val="0"/>
                        </a:spcBef>
                        <a:spcAft>
                          <a:spcPts val="0"/>
                        </a:spcAft>
                      </a:pPr>
                      <a:r>
                        <a:rPr lang="en-US" sz="1000">
                          <a:effectLst/>
                        </a:rPr>
                        <a:t>ind</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დამატებული</a:t>
                      </a:r>
                      <a:r>
                        <a:rPr lang="en-US" sz="1000" dirty="0">
                          <a:effectLst/>
                        </a:rPr>
                        <a:t> </a:t>
                      </a:r>
                      <a:r>
                        <a:rPr lang="en-US" sz="1000" dirty="0" err="1">
                          <a:effectLst/>
                        </a:rPr>
                        <a:t>ღირებულების</a:t>
                      </a:r>
                      <a:r>
                        <a:rPr lang="en-US" sz="1000" dirty="0">
                          <a:effectLst/>
                        </a:rPr>
                        <a:t> </a:t>
                      </a:r>
                      <a:r>
                        <a:rPr lang="en-US" sz="1000" dirty="0" err="1">
                          <a:effectLst/>
                        </a:rPr>
                        <a:t>მოცულობა</a:t>
                      </a:r>
                      <a:r>
                        <a:rPr lang="en-US" sz="1000" dirty="0">
                          <a:effectLst/>
                        </a:rPr>
                        <a:t> </a:t>
                      </a:r>
                      <a:r>
                        <a:rPr lang="en-US" sz="1000" dirty="0" err="1">
                          <a:effectLst/>
                        </a:rPr>
                        <a:t>მრეწველობაში</a:t>
                      </a:r>
                      <a:r>
                        <a:rPr lang="en-US" sz="1000" dirty="0">
                          <a:effectLst/>
                        </a:rPr>
                        <a:t> </a:t>
                      </a:r>
                      <a:r>
                        <a:rPr lang="en-US" sz="1000" dirty="0" err="1">
                          <a:effectLst/>
                        </a:rPr>
                        <a:t>რეგიონების</a:t>
                      </a:r>
                      <a:r>
                        <a:rPr lang="en-US" sz="1000" dirty="0">
                          <a:effectLst/>
                        </a:rPr>
                        <a:t>  </a:t>
                      </a:r>
                      <a:r>
                        <a:rPr lang="en-US" sz="1000" dirty="0" err="1">
                          <a:effectLst/>
                        </a:rPr>
                        <a:t>მიხედვით</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მლნ ლარი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944962564"/>
                  </a:ext>
                </a:extLst>
              </a:tr>
              <a:tr h="435407">
                <a:tc>
                  <a:txBody>
                    <a:bodyPr/>
                    <a:lstStyle/>
                    <a:p>
                      <a:pPr marL="0" marR="0" algn="ctr">
                        <a:lnSpc>
                          <a:spcPct val="107000"/>
                        </a:lnSpc>
                        <a:spcBef>
                          <a:spcPts val="0"/>
                        </a:spcBef>
                        <a:spcAft>
                          <a:spcPts val="0"/>
                        </a:spcAft>
                      </a:pPr>
                      <a:r>
                        <a:rPr lang="en-US" sz="1000">
                          <a:effectLst/>
                        </a:rPr>
                        <a:t>trd</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საბითუმო</a:t>
                      </a:r>
                      <a:r>
                        <a:rPr lang="en-US" sz="1000" dirty="0">
                          <a:effectLst/>
                        </a:rPr>
                        <a:t> </a:t>
                      </a:r>
                      <a:r>
                        <a:rPr lang="en-US" sz="1000" dirty="0" err="1">
                          <a:effectLst/>
                        </a:rPr>
                        <a:t>და</a:t>
                      </a:r>
                      <a:r>
                        <a:rPr lang="en-US" sz="1000" dirty="0">
                          <a:effectLst/>
                        </a:rPr>
                        <a:t> </a:t>
                      </a:r>
                      <a:r>
                        <a:rPr lang="en-US" sz="1000" dirty="0" err="1">
                          <a:effectLst/>
                        </a:rPr>
                        <a:t>საცალო</a:t>
                      </a:r>
                      <a:r>
                        <a:rPr lang="en-US" sz="1000" dirty="0">
                          <a:effectLst/>
                        </a:rPr>
                        <a:t> </a:t>
                      </a:r>
                      <a:r>
                        <a:rPr lang="en-US" sz="1000" dirty="0" err="1">
                          <a:effectLst/>
                        </a:rPr>
                        <a:t>ვაჭრობით</a:t>
                      </a:r>
                      <a:r>
                        <a:rPr lang="en-US" sz="1000" dirty="0">
                          <a:effectLst/>
                        </a:rPr>
                        <a:t>, </a:t>
                      </a:r>
                      <a:r>
                        <a:rPr lang="en-US" sz="1000" dirty="0" err="1">
                          <a:effectLst/>
                        </a:rPr>
                        <a:t>ავტომობილების</a:t>
                      </a:r>
                      <a:r>
                        <a:rPr lang="en-US" sz="1000" dirty="0">
                          <a:effectLst/>
                        </a:rPr>
                        <a:t> </a:t>
                      </a:r>
                      <a:r>
                        <a:rPr lang="en-US" sz="1000" dirty="0" err="1">
                          <a:effectLst/>
                        </a:rPr>
                        <a:t>და</a:t>
                      </a:r>
                      <a:r>
                        <a:rPr lang="en-US" sz="1000" dirty="0">
                          <a:effectLst/>
                        </a:rPr>
                        <a:t> </a:t>
                      </a:r>
                      <a:r>
                        <a:rPr lang="en-US" sz="1000" dirty="0" err="1">
                          <a:effectLst/>
                        </a:rPr>
                        <a:t>მოტოციკლების</a:t>
                      </a:r>
                      <a:r>
                        <a:rPr lang="en-US" sz="1000" dirty="0">
                          <a:effectLst/>
                        </a:rPr>
                        <a:t> </a:t>
                      </a:r>
                      <a:r>
                        <a:rPr lang="en-US" sz="1000" dirty="0" err="1">
                          <a:effectLst/>
                        </a:rPr>
                        <a:t>რემონტით</a:t>
                      </a:r>
                      <a:r>
                        <a:rPr lang="en-US" sz="1000" dirty="0">
                          <a:effectLst/>
                        </a:rPr>
                        <a:t> </a:t>
                      </a:r>
                      <a:r>
                        <a:rPr lang="en-US" sz="1000" dirty="0" err="1">
                          <a:effectLst/>
                        </a:rPr>
                        <a:t>დაკავებული</a:t>
                      </a:r>
                      <a:r>
                        <a:rPr lang="en-US" sz="1000" dirty="0">
                          <a:effectLst/>
                        </a:rPr>
                        <a:t> </a:t>
                      </a:r>
                      <a:r>
                        <a:rPr lang="en-US" sz="1000" dirty="0" err="1">
                          <a:effectLst/>
                        </a:rPr>
                        <a:t>საწარმოების</a:t>
                      </a:r>
                      <a:r>
                        <a:rPr lang="en-US" sz="1000" dirty="0">
                          <a:effectLst/>
                        </a:rPr>
                        <a:t> </a:t>
                      </a:r>
                      <a:r>
                        <a:rPr lang="en-US" sz="1000" dirty="0" err="1">
                          <a:effectLst/>
                        </a:rPr>
                        <a:t>დამატებული</a:t>
                      </a:r>
                      <a:r>
                        <a:rPr lang="en-US" sz="1000" dirty="0">
                          <a:effectLst/>
                        </a:rPr>
                        <a:t> </a:t>
                      </a:r>
                      <a:r>
                        <a:rPr lang="en-US" sz="1000" dirty="0" err="1">
                          <a:effectLst/>
                        </a:rPr>
                        <a:t>ღირებულების</a:t>
                      </a:r>
                      <a:r>
                        <a:rPr lang="en-US" sz="1000" dirty="0">
                          <a:effectLst/>
                        </a:rPr>
                        <a:t> </a:t>
                      </a:r>
                      <a:r>
                        <a:rPr lang="en-US" sz="1000" dirty="0" err="1">
                          <a:effectLst/>
                        </a:rPr>
                        <a:t>მოცულობა</a:t>
                      </a:r>
                      <a:r>
                        <a:rPr lang="en-US" sz="1000" dirty="0">
                          <a:effectLst/>
                        </a:rPr>
                        <a:t> </a:t>
                      </a:r>
                      <a:r>
                        <a:rPr lang="en-US" sz="1000" dirty="0" err="1">
                          <a:effectLst/>
                        </a:rPr>
                        <a:t>რეგიონების</a:t>
                      </a:r>
                      <a:r>
                        <a:rPr lang="en-US" sz="1000" dirty="0">
                          <a:effectLst/>
                        </a:rPr>
                        <a:t> </a:t>
                      </a:r>
                      <a:r>
                        <a:rPr lang="en-US" sz="1000" dirty="0" err="1">
                          <a:effectLst/>
                        </a:rPr>
                        <a:t>მიხედვით</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მლნ ლარი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479583379"/>
                  </a:ext>
                </a:extLst>
              </a:tr>
              <a:tr h="435407">
                <a:tc>
                  <a:txBody>
                    <a:bodyPr/>
                    <a:lstStyle/>
                    <a:p>
                      <a:pPr marL="0" marR="0" algn="ctr">
                        <a:lnSpc>
                          <a:spcPct val="107000"/>
                        </a:lnSpc>
                        <a:spcBef>
                          <a:spcPts val="0"/>
                        </a:spcBef>
                        <a:spcAft>
                          <a:spcPts val="0"/>
                        </a:spcAft>
                      </a:pPr>
                      <a:r>
                        <a:rPr lang="en-US" sz="1000">
                          <a:effectLst/>
                        </a:rPr>
                        <a:t>acf</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განთავსების</a:t>
                      </a:r>
                      <a:r>
                        <a:rPr lang="en-US" sz="1000" dirty="0">
                          <a:effectLst/>
                        </a:rPr>
                        <a:t> </a:t>
                      </a:r>
                      <a:r>
                        <a:rPr lang="en-US" sz="1000" dirty="0" err="1">
                          <a:effectLst/>
                        </a:rPr>
                        <a:t>საშუალებებით</a:t>
                      </a:r>
                      <a:r>
                        <a:rPr lang="en-US" sz="1000" dirty="0">
                          <a:effectLst/>
                        </a:rPr>
                        <a:t> </a:t>
                      </a:r>
                      <a:r>
                        <a:rPr lang="en-US" sz="1000" dirty="0" err="1">
                          <a:effectLst/>
                        </a:rPr>
                        <a:t>უზრუნველყოფის</a:t>
                      </a:r>
                      <a:r>
                        <a:rPr lang="en-US" sz="1000" dirty="0">
                          <a:effectLst/>
                        </a:rPr>
                        <a:t> </a:t>
                      </a:r>
                      <a:r>
                        <a:rPr lang="en-US" sz="1000" dirty="0" err="1">
                          <a:effectLst/>
                        </a:rPr>
                        <a:t>და</a:t>
                      </a:r>
                      <a:r>
                        <a:rPr lang="en-US" sz="1000" dirty="0">
                          <a:effectLst/>
                        </a:rPr>
                        <a:t> </a:t>
                      </a:r>
                      <a:r>
                        <a:rPr lang="en-US" sz="1000" dirty="0" err="1">
                          <a:effectLst/>
                        </a:rPr>
                        <a:t>საკვების</a:t>
                      </a:r>
                      <a:r>
                        <a:rPr lang="en-US" sz="1000" dirty="0">
                          <a:effectLst/>
                        </a:rPr>
                        <a:t> </a:t>
                      </a:r>
                      <a:r>
                        <a:rPr lang="en-US" sz="1000" dirty="0" err="1">
                          <a:effectLst/>
                        </a:rPr>
                        <a:t>მიწოდების</a:t>
                      </a:r>
                      <a:r>
                        <a:rPr lang="en-US" sz="1000" dirty="0">
                          <a:effectLst/>
                        </a:rPr>
                        <a:t> </a:t>
                      </a:r>
                      <a:r>
                        <a:rPr lang="en-US" sz="1000" dirty="0" err="1">
                          <a:effectLst/>
                        </a:rPr>
                        <a:t>საქმიანობით</a:t>
                      </a:r>
                      <a:r>
                        <a:rPr lang="en-US" sz="1000" dirty="0">
                          <a:effectLst/>
                        </a:rPr>
                        <a:t> </a:t>
                      </a:r>
                      <a:r>
                        <a:rPr lang="en-US" sz="1000" dirty="0" err="1">
                          <a:effectLst/>
                        </a:rPr>
                        <a:t>დაკავებული</a:t>
                      </a:r>
                      <a:r>
                        <a:rPr lang="en-US" sz="1000" dirty="0">
                          <a:effectLst/>
                        </a:rPr>
                        <a:t> </a:t>
                      </a:r>
                      <a:r>
                        <a:rPr lang="en-US" sz="1000" dirty="0" err="1">
                          <a:effectLst/>
                        </a:rPr>
                        <a:t>საწარმოების</a:t>
                      </a:r>
                      <a:r>
                        <a:rPr lang="en-US" sz="1000" dirty="0">
                          <a:effectLst/>
                        </a:rPr>
                        <a:t> </a:t>
                      </a:r>
                      <a:r>
                        <a:rPr lang="en-US" sz="1000" dirty="0" err="1">
                          <a:effectLst/>
                        </a:rPr>
                        <a:t>დამატებული</a:t>
                      </a:r>
                      <a:r>
                        <a:rPr lang="en-US" sz="1000" dirty="0">
                          <a:effectLst/>
                        </a:rPr>
                        <a:t> </a:t>
                      </a:r>
                      <a:r>
                        <a:rPr lang="en-US" sz="1000" dirty="0" err="1">
                          <a:effectLst/>
                        </a:rPr>
                        <a:t>ღირებულების</a:t>
                      </a:r>
                      <a:r>
                        <a:rPr lang="en-US" sz="1000" dirty="0">
                          <a:effectLst/>
                        </a:rPr>
                        <a:t> </a:t>
                      </a:r>
                      <a:r>
                        <a:rPr lang="en-US" sz="1000" dirty="0" err="1">
                          <a:effectLst/>
                        </a:rPr>
                        <a:t>მოცულობა</a:t>
                      </a:r>
                      <a:r>
                        <a:rPr lang="en-US" sz="1000" dirty="0">
                          <a:effectLst/>
                        </a:rPr>
                        <a:t> </a:t>
                      </a:r>
                      <a:r>
                        <a:rPr lang="en-US" sz="1000" dirty="0" err="1">
                          <a:effectLst/>
                        </a:rPr>
                        <a:t>რეგიონების</a:t>
                      </a:r>
                      <a:r>
                        <a:rPr lang="en-US" sz="1000" dirty="0">
                          <a:effectLst/>
                        </a:rPr>
                        <a:t> </a:t>
                      </a:r>
                      <a:r>
                        <a:rPr lang="en-US" sz="1000" dirty="0" err="1">
                          <a:effectLst/>
                        </a:rPr>
                        <a:t>მიხედვით</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მლნ ლარი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2917974075"/>
                  </a:ext>
                </a:extLst>
              </a:tr>
              <a:tr h="410008">
                <a:tc>
                  <a:txBody>
                    <a:bodyPr/>
                    <a:lstStyle/>
                    <a:p>
                      <a:pPr marL="0" marR="0" algn="ctr">
                        <a:lnSpc>
                          <a:spcPct val="107000"/>
                        </a:lnSpc>
                        <a:spcBef>
                          <a:spcPts val="0"/>
                        </a:spcBef>
                        <a:spcAft>
                          <a:spcPts val="0"/>
                        </a:spcAft>
                      </a:pPr>
                      <a:r>
                        <a:rPr lang="en-US" sz="1000">
                          <a:effectLst/>
                        </a:rPr>
                        <a:t>cns</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დამატებული</a:t>
                      </a:r>
                      <a:r>
                        <a:rPr lang="en-US" sz="1000" dirty="0">
                          <a:effectLst/>
                        </a:rPr>
                        <a:t> </a:t>
                      </a:r>
                      <a:r>
                        <a:rPr lang="en-US" sz="1000" dirty="0" err="1">
                          <a:effectLst/>
                        </a:rPr>
                        <a:t>ღირებულების</a:t>
                      </a:r>
                      <a:r>
                        <a:rPr lang="en-US" sz="1000" dirty="0">
                          <a:effectLst/>
                        </a:rPr>
                        <a:t> </a:t>
                      </a:r>
                      <a:r>
                        <a:rPr lang="en-US" sz="1000" dirty="0" err="1">
                          <a:effectLst/>
                        </a:rPr>
                        <a:t>მოცულობა</a:t>
                      </a:r>
                      <a:r>
                        <a:rPr lang="en-US" sz="1000" dirty="0">
                          <a:effectLst/>
                        </a:rPr>
                        <a:t> </a:t>
                      </a:r>
                      <a:r>
                        <a:rPr lang="en-US" sz="1000" dirty="0" err="1">
                          <a:effectLst/>
                        </a:rPr>
                        <a:t>მშენებლობაში</a:t>
                      </a:r>
                      <a:r>
                        <a:rPr lang="en-US" sz="1000" dirty="0">
                          <a:effectLst/>
                        </a:rPr>
                        <a:t> </a:t>
                      </a:r>
                      <a:r>
                        <a:rPr lang="en-US" sz="1000" dirty="0" err="1">
                          <a:effectLst/>
                        </a:rPr>
                        <a:t>რეგიონების</a:t>
                      </a:r>
                      <a:r>
                        <a:rPr lang="en-US" sz="1000" dirty="0">
                          <a:effectLst/>
                        </a:rPr>
                        <a:t>  </a:t>
                      </a:r>
                      <a:r>
                        <a:rPr lang="en-US" sz="1000" dirty="0" err="1">
                          <a:effectLst/>
                        </a:rPr>
                        <a:t>მიხედვით</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a:effectLst/>
                        </a:rPr>
                        <a:t>მლნ ლარი</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3348434434"/>
                  </a:ext>
                </a:extLst>
              </a:tr>
              <a:tr h="410008">
                <a:tc>
                  <a:txBody>
                    <a:bodyPr/>
                    <a:lstStyle/>
                    <a:p>
                      <a:pPr marL="0" marR="0" algn="ctr">
                        <a:lnSpc>
                          <a:spcPct val="107000"/>
                        </a:lnSpc>
                        <a:spcBef>
                          <a:spcPts val="0"/>
                        </a:spcBef>
                        <a:spcAft>
                          <a:spcPts val="0"/>
                        </a:spcAft>
                      </a:pPr>
                      <a:r>
                        <a:rPr lang="en-US" sz="1000">
                          <a:effectLst/>
                        </a:rPr>
                        <a:t>trs</a:t>
                      </a:r>
                      <a:endParaRPr lang="en-US" sz="100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nSpc>
                          <a:spcPct val="107000"/>
                        </a:lnSpc>
                        <a:spcBef>
                          <a:spcPts val="0"/>
                        </a:spcBef>
                        <a:spcAft>
                          <a:spcPts val="0"/>
                        </a:spcAft>
                      </a:pPr>
                      <a:r>
                        <a:rPr lang="en-US" sz="1000" dirty="0" err="1">
                          <a:effectLst/>
                        </a:rPr>
                        <a:t>ტრანსპორტის</a:t>
                      </a:r>
                      <a:r>
                        <a:rPr lang="en-US" sz="1000" dirty="0">
                          <a:effectLst/>
                        </a:rPr>
                        <a:t> </a:t>
                      </a:r>
                      <a:r>
                        <a:rPr lang="en-US" sz="1000" dirty="0" err="1">
                          <a:effectLst/>
                        </a:rPr>
                        <a:t>და</a:t>
                      </a:r>
                      <a:r>
                        <a:rPr lang="en-US" sz="1000" dirty="0">
                          <a:effectLst/>
                        </a:rPr>
                        <a:t> </a:t>
                      </a:r>
                      <a:r>
                        <a:rPr lang="en-US" sz="1000" dirty="0" err="1">
                          <a:effectLst/>
                        </a:rPr>
                        <a:t>დასაწყობების</a:t>
                      </a:r>
                      <a:r>
                        <a:rPr lang="en-US" sz="1000" dirty="0">
                          <a:effectLst/>
                        </a:rPr>
                        <a:t> </a:t>
                      </a:r>
                      <a:r>
                        <a:rPr lang="en-US" sz="1000" dirty="0" err="1">
                          <a:effectLst/>
                        </a:rPr>
                        <a:t>საქმიანობით</a:t>
                      </a:r>
                      <a:r>
                        <a:rPr lang="en-US" sz="1000" dirty="0">
                          <a:effectLst/>
                        </a:rPr>
                        <a:t> </a:t>
                      </a:r>
                      <a:r>
                        <a:rPr lang="en-US" sz="1000" dirty="0" err="1">
                          <a:effectLst/>
                        </a:rPr>
                        <a:t>დაკავებული</a:t>
                      </a:r>
                      <a:r>
                        <a:rPr lang="en-US" sz="1000" dirty="0">
                          <a:effectLst/>
                        </a:rPr>
                        <a:t> </a:t>
                      </a:r>
                      <a:r>
                        <a:rPr lang="en-US" sz="1000" dirty="0" err="1">
                          <a:effectLst/>
                        </a:rPr>
                        <a:t>საწარმოების</a:t>
                      </a:r>
                      <a:r>
                        <a:rPr lang="en-US" sz="1000" dirty="0">
                          <a:effectLst/>
                        </a:rPr>
                        <a:t> </a:t>
                      </a:r>
                      <a:r>
                        <a:rPr lang="en-US" sz="1000" dirty="0" err="1">
                          <a:effectLst/>
                        </a:rPr>
                        <a:t>დამატებული</a:t>
                      </a:r>
                      <a:r>
                        <a:rPr lang="en-US" sz="1000" dirty="0">
                          <a:effectLst/>
                        </a:rPr>
                        <a:t> </a:t>
                      </a:r>
                      <a:r>
                        <a:rPr lang="en-US" sz="1000" dirty="0" err="1">
                          <a:effectLst/>
                        </a:rPr>
                        <a:t>ღირებულება</a:t>
                      </a:r>
                      <a:r>
                        <a:rPr lang="en-US" sz="1000" dirty="0">
                          <a:effectLst/>
                        </a:rPr>
                        <a:t> </a:t>
                      </a:r>
                      <a:r>
                        <a:rPr lang="en-US" sz="1000" dirty="0" err="1">
                          <a:effectLst/>
                        </a:rPr>
                        <a:t>რეგიონების</a:t>
                      </a:r>
                      <a:r>
                        <a:rPr lang="en-US" sz="1000" dirty="0">
                          <a:effectLst/>
                        </a:rPr>
                        <a:t>  </a:t>
                      </a:r>
                      <a:r>
                        <a:rPr lang="en-US" sz="1000" dirty="0" err="1">
                          <a:effectLst/>
                        </a:rPr>
                        <a:t>მიხედვით</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tc>
                  <a:txBody>
                    <a:bodyPr/>
                    <a:lstStyle/>
                    <a:p>
                      <a:pPr marL="0" marR="0" algn="ctr">
                        <a:lnSpc>
                          <a:spcPct val="107000"/>
                        </a:lnSpc>
                        <a:spcBef>
                          <a:spcPts val="0"/>
                        </a:spcBef>
                        <a:spcAft>
                          <a:spcPts val="0"/>
                        </a:spcAft>
                      </a:pPr>
                      <a:r>
                        <a:rPr lang="en-US" sz="1000" dirty="0" err="1">
                          <a:effectLst/>
                        </a:rPr>
                        <a:t>მლნ</a:t>
                      </a:r>
                      <a:r>
                        <a:rPr lang="en-US" sz="1000" dirty="0">
                          <a:effectLst/>
                        </a:rPr>
                        <a:t> </a:t>
                      </a:r>
                      <a:r>
                        <a:rPr lang="en-US" sz="1000" dirty="0" err="1">
                          <a:effectLst/>
                        </a:rPr>
                        <a:t>ლარი</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37367" marR="37367" marT="0" marB="0" anchor="ctr"/>
                </a:tc>
                <a:extLst>
                  <a:ext uri="{0D108BD9-81ED-4DB2-BD59-A6C34878D82A}">
                    <a16:rowId xmlns:a16="http://schemas.microsoft.com/office/drawing/2014/main" xmlns="" val="2004137187"/>
                  </a:ext>
                </a:extLst>
              </a:tr>
            </a:tbl>
          </a:graphicData>
        </a:graphic>
      </p:graphicFrame>
    </p:spTree>
    <p:extLst>
      <p:ext uri="{BB962C8B-B14F-4D97-AF65-F5344CB8AC3E}">
        <p14:creationId xmlns:p14="http://schemas.microsoft.com/office/powerpoint/2010/main" val="297864107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01D626B-3ECC-46B1-A060-E9322CDB1D50}"/>
              </a:ext>
            </a:extLst>
          </p:cNvPr>
          <p:cNvSpPr txBox="1"/>
          <p:nvPr/>
        </p:nvSpPr>
        <p:spPr>
          <a:xfrm>
            <a:off x="3048000" y="597307"/>
            <a:ext cx="6096000" cy="797591"/>
          </a:xfrm>
          <a:prstGeom prst="rect">
            <a:avLst/>
          </a:prstGeom>
          <a:noFill/>
        </p:spPr>
        <p:txBody>
          <a:bodyPr wrap="square">
            <a:spAutoFit/>
          </a:bodyPr>
          <a:lstStyle/>
          <a:p>
            <a:pPr marL="0" marR="0" algn="ctr">
              <a:lnSpc>
                <a:spcPct val="150000"/>
              </a:lnSpc>
              <a:spcBef>
                <a:spcPts val="0"/>
              </a:spcBef>
              <a:spcAft>
                <a:spcPts val="0"/>
              </a:spcAft>
            </a:pPr>
            <a:r>
              <a:rPr lang="ka-GE" sz="1800" dirty="0">
                <a:effectLst/>
                <a:latin typeface="Calibri" panose="020F0502020204030204" pitchFamily="34" charset="0"/>
                <a:ea typeface="Times New Roman" panose="02020603050405020304" pitchFamily="18" charset="0"/>
                <a:cs typeface="Calibri" panose="020F0502020204030204" pitchFamily="34" charset="0"/>
              </a:rPr>
              <a:t>რეცესიული ეკონომიკების წილი </a:t>
            </a:r>
          </a:p>
          <a:p>
            <a:pPr marL="0" marR="0" algn="ctr">
              <a:lnSpc>
                <a:spcPct val="150000"/>
              </a:lnSpc>
              <a:spcBef>
                <a:spcPts val="0"/>
              </a:spcBef>
              <a:spcAft>
                <a:spcPts val="0"/>
              </a:spcAft>
            </a:pPr>
            <a:r>
              <a:rPr lang="ka-GE" sz="1400" dirty="0">
                <a:effectLst/>
                <a:latin typeface="Calibri" panose="020F0502020204030204" pitchFamily="34" charset="0"/>
                <a:ea typeface="Times New Roman" panose="02020603050405020304" pitchFamily="18" charset="0"/>
                <a:cs typeface="Calibri" panose="020F0502020204030204" pitchFamily="34" charset="0"/>
              </a:rPr>
              <a:t>(</a:t>
            </a:r>
            <a:r>
              <a:rPr lang="ka-GE" sz="1400" dirty="0">
                <a:latin typeface="Calibri" panose="020F0502020204030204" pitchFamily="34" charset="0"/>
                <a:ea typeface="Times New Roman" panose="02020603050405020304" pitchFamily="18" charset="0"/>
                <a:cs typeface="Calibri" panose="020F0502020204030204" pitchFamily="34" charset="0"/>
              </a:rPr>
              <a:t>მშპ ერთ სულ მოსახლეზე)</a:t>
            </a:r>
            <a:endParaRPr lang="ka-GE" sz="1600" dirty="0">
              <a:effectLst/>
              <a:latin typeface="Calibri" panose="020F0502020204030204" pitchFamily="34" charset="0"/>
              <a:ea typeface="Calibri" panose="020F0502020204030204" pitchFamily="34" charset="0"/>
            </a:endParaRPr>
          </a:p>
        </p:txBody>
      </p:sp>
      <p:pic>
        <p:nvPicPr>
          <p:cNvPr id="4" name="image4.png">
            <a:extLst>
              <a:ext uri="{FF2B5EF4-FFF2-40B4-BE49-F238E27FC236}">
                <a16:creationId xmlns:a16="http://schemas.microsoft.com/office/drawing/2014/main" xmlns="" id="{3CB0ADF1-D53D-4DBE-A04F-06DB1B834202}"/>
              </a:ext>
            </a:extLst>
          </p:cNvPr>
          <p:cNvPicPr/>
          <p:nvPr/>
        </p:nvPicPr>
        <p:blipFill>
          <a:blip r:embed="rId2"/>
          <a:srcRect/>
          <a:stretch>
            <a:fillRect/>
          </a:stretch>
        </p:blipFill>
        <p:spPr>
          <a:xfrm>
            <a:off x="1990579" y="1496498"/>
            <a:ext cx="8520403" cy="4648777"/>
          </a:xfrm>
          <a:prstGeom prst="rect">
            <a:avLst/>
          </a:prstGeom>
          <a:ln>
            <a:noFill/>
          </a:ln>
          <a:effectLst/>
          <a:scene3d>
            <a:camera prst="orthographicFront">
              <a:rot lat="0" lon="0" rev="0"/>
            </a:camera>
            <a:lightRig rig="contrasting" dir="t">
              <a:rot lat="0" lon="0" rev="7800000"/>
            </a:lightRig>
          </a:scene3d>
          <a:sp3d>
            <a:bevelT w="139700" h="139700"/>
          </a:sp3d>
        </p:spPr>
      </p:pic>
      <p:sp>
        <p:nvSpPr>
          <p:cNvPr id="6" name="TextBox 5">
            <a:extLst>
              <a:ext uri="{FF2B5EF4-FFF2-40B4-BE49-F238E27FC236}">
                <a16:creationId xmlns:a16="http://schemas.microsoft.com/office/drawing/2014/main" xmlns="" id="{414979B9-519E-4699-8921-A141AD2694A0}"/>
              </a:ext>
            </a:extLst>
          </p:cNvPr>
          <p:cNvSpPr txBox="1"/>
          <p:nvPr/>
        </p:nvSpPr>
        <p:spPr>
          <a:xfrm>
            <a:off x="8469745" y="6246875"/>
            <a:ext cx="2475346" cy="382092"/>
          </a:xfrm>
          <a:prstGeom prst="rect">
            <a:avLst/>
          </a:prstGeom>
          <a:noFill/>
        </p:spPr>
        <p:txBody>
          <a:bodyPr wrap="square">
            <a:spAutoFit/>
          </a:bodyPr>
          <a:lstStyle>
            <a:defPPr>
              <a:defRPr lang="en-US"/>
            </a:defPPr>
            <a:lvl1pPr marR="0" indent="457200" algn="ctr">
              <a:lnSpc>
                <a:spcPct val="150000"/>
              </a:lnSpc>
              <a:spcBef>
                <a:spcPts val="0"/>
              </a:spcBef>
              <a:spcAft>
                <a:spcPts val="0"/>
              </a:spcAft>
              <a:defRPr sz="1400" i="1">
                <a:effectLst/>
                <a:latin typeface="Calibri" panose="020F0502020204030204" pitchFamily="34" charset="0"/>
                <a:ea typeface="Times New Roman" panose="02020603050405020304" pitchFamily="18" charset="0"/>
                <a:cs typeface="Calibri" panose="020F0502020204030204" pitchFamily="34" charset="0"/>
              </a:defRPr>
            </a:lvl1pPr>
          </a:lstStyle>
          <a:p>
            <a:r>
              <a:rPr lang="en-US" dirty="0"/>
              <a:t>Source: World Bank (</a:t>
            </a:r>
            <a:r>
              <a:rPr lang="en-US">
                <a:hlinkClick r:id="rId3"/>
              </a:rPr>
              <a:t>link</a:t>
            </a:r>
            <a:r>
              <a:rPr lang="en-US"/>
              <a:t>)</a:t>
            </a:r>
            <a:endParaRPr lang="ka-GE" dirty="0"/>
          </a:p>
        </p:txBody>
      </p:sp>
    </p:spTree>
    <p:extLst>
      <p:ext uri="{BB962C8B-B14F-4D97-AF65-F5344CB8AC3E}">
        <p14:creationId xmlns:p14="http://schemas.microsoft.com/office/powerpoint/2010/main" val="255843200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6C12DB-A197-4203-8576-EFCF05E1957E}"/>
              </a:ext>
            </a:extLst>
          </p:cNvPr>
          <p:cNvSpPr txBox="1"/>
          <p:nvPr/>
        </p:nvSpPr>
        <p:spPr>
          <a:xfrm>
            <a:off x="0" y="2781740"/>
            <a:ext cx="12192000" cy="461665"/>
          </a:xfrm>
          <a:prstGeom prst="rect">
            <a:avLst/>
          </a:prstGeom>
          <a:noFill/>
        </p:spPr>
        <p:txBody>
          <a:bodyPr wrap="square">
            <a:spAutoFit/>
          </a:bodyPr>
          <a:lstStyle>
            <a:defPPr>
              <a:defRPr lang="en-US"/>
            </a:defPPr>
            <a:lvl1pPr algn="ctr">
              <a:defRPr sz="2000" spc="300">
                <a:latin typeface="Calibri" panose="020F0502020204030204" pitchFamily="34" charset="0"/>
                <a:cs typeface="Calibri" panose="020F0502020204030204" pitchFamily="34" charset="0"/>
              </a:defRPr>
            </a:lvl1pPr>
          </a:lstStyle>
          <a:p>
            <a:r>
              <a:rPr lang="ka-GE" sz="2400" dirty="0" smtClean="0"/>
              <a:t> </a:t>
            </a:r>
            <a:endParaRPr lang="en-US" sz="2400"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446808" y="718288"/>
            <a:ext cx="3887685" cy="2947670"/>
          </a:xfrm>
          <a:prstGeom prst="rect">
            <a:avLst/>
          </a:prstGeom>
        </p:spPr>
      </p:pic>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378543" y="3665958"/>
            <a:ext cx="3955950" cy="2991485"/>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589447878"/>
              </p:ext>
            </p:extLst>
          </p:nvPr>
        </p:nvGraphicFramePr>
        <p:xfrm>
          <a:off x="5355770" y="718288"/>
          <a:ext cx="6381950" cy="2788404"/>
        </p:xfrm>
        <a:graphic>
          <a:graphicData uri="http://schemas.openxmlformats.org/drawingml/2006/table">
            <a:tbl>
              <a:tblPr firstRow="1" firstCol="1" bandRow="1">
                <a:tableStyleId>{5C22544A-7EE6-4342-B048-85BDC9FD1C3A}</a:tableStyleId>
              </a:tblPr>
              <a:tblGrid>
                <a:gridCol w="758223">
                  <a:extLst>
                    <a:ext uri="{9D8B030D-6E8A-4147-A177-3AD203B41FA5}">
                      <a16:colId xmlns:a16="http://schemas.microsoft.com/office/drawing/2014/main" xmlns="" val="4035476618"/>
                    </a:ext>
                  </a:extLst>
                </a:gridCol>
                <a:gridCol w="513589">
                  <a:extLst>
                    <a:ext uri="{9D8B030D-6E8A-4147-A177-3AD203B41FA5}">
                      <a16:colId xmlns:a16="http://schemas.microsoft.com/office/drawing/2014/main" xmlns="" val="556268398"/>
                    </a:ext>
                  </a:extLst>
                </a:gridCol>
                <a:gridCol w="500713">
                  <a:extLst>
                    <a:ext uri="{9D8B030D-6E8A-4147-A177-3AD203B41FA5}">
                      <a16:colId xmlns:a16="http://schemas.microsoft.com/office/drawing/2014/main" xmlns="" val="2249355921"/>
                    </a:ext>
                  </a:extLst>
                </a:gridCol>
                <a:gridCol w="513589">
                  <a:extLst>
                    <a:ext uri="{9D8B030D-6E8A-4147-A177-3AD203B41FA5}">
                      <a16:colId xmlns:a16="http://schemas.microsoft.com/office/drawing/2014/main" xmlns="" val="4140734149"/>
                    </a:ext>
                  </a:extLst>
                </a:gridCol>
                <a:gridCol w="513589">
                  <a:extLst>
                    <a:ext uri="{9D8B030D-6E8A-4147-A177-3AD203B41FA5}">
                      <a16:colId xmlns:a16="http://schemas.microsoft.com/office/drawing/2014/main" xmlns="" val="956982393"/>
                    </a:ext>
                  </a:extLst>
                </a:gridCol>
                <a:gridCol w="513589">
                  <a:extLst>
                    <a:ext uri="{9D8B030D-6E8A-4147-A177-3AD203B41FA5}">
                      <a16:colId xmlns:a16="http://schemas.microsoft.com/office/drawing/2014/main" xmlns="" val="275548632"/>
                    </a:ext>
                  </a:extLst>
                </a:gridCol>
                <a:gridCol w="513589">
                  <a:extLst>
                    <a:ext uri="{9D8B030D-6E8A-4147-A177-3AD203B41FA5}">
                      <a16:colId xmlns:a16="http://schemas.microsoft.com/office/drawing/2014/main" xmlns="" val="2791783251"/>
                    </a:ext>
                  </a:extLst>
                </a:gridCol>
                <a:gridCol w="513589">
                  <a:extLst>
                    <a:ext uri="{9D8B030D-6E8A-4147-A177-3AD203B41FA5}">
                      <a16:colId xmlns:a16="http://schemas.microsoft.com/office/drawing/2014/main" xmlns="" val="2281748019"/>
                    </a:ext>
                  </a:extLst>
                </a:gridCol>
                <a:gridCol w="513589">
                  <a:extLst>
                    <a:ext uri="{9D8B030D-6E8A-4147-A177-3AD203B41FA5}">
                      <a16:colId xmlns:a16="http://schemas.microsoft.com/office/drawing/2014/main" xmlns="" val="1814072830"/>
                    </a:ext>
                  </a:extLst>
                </a:gridCol>
                <a:gridCol w="513589">
                  <a:extLst>
                    <a:ext uri="{9D8B030D-6E8A-4147-A177-3AD203B41FA5}">
                      <a16:colId xmlns:a16="http://schemas.microsoft.com/office/drawing/2014/main" xmlns="" val="2563389248"/>
                    </a:ext>
                  </a:extLst>
                </a:gridCol>
                <a:gridCol w="500713">
                  <a:extLst>
                    <a:ext uri="{9D8B030D-6E8A-4147-A177-3AD203B41FA5}">
                      <a16:colId xmlns:a16="http://schemas.microsoft.com/office/drawing/2014/main" xmlns="" val="3158806395"/>
                    </a:ext>
                  </a:extLst>
                </a:gridCol>
                <a:gridCol w="513589">
                  <a:extLst>
                    <a:ext uri="{9D8B030D-6E8A-4147-A177-3AD203B41FA5}">
                      <a16:colId xmlns:a16="http://schemas.microsoft.com/office/drawing/2014/main" xmlns="" val="1181976260"/>
                    </a:ext>
                  </a:extLst>
                </a:gridCol>
              </a:tblGrid>
              <a:tr h="232367">
                <a:tc>
                  <a:txBody>
                    <a:bodyPr/>
                    <a:lstStyle/>
                    <a:p>
                      <a:pPr marL="0" marR="0">
                        <a:lnSpc>
                          <a:spcPct val="107000"/>
                        </a:lnSpc>
                        <a:spcBef>
                          <a:spcPts val="0"/>
                        </a:spcBef>
                        <a:spcAft>
                          <a:spcPts val="0"/>
                        </a:spcAft>
                      </a:pPr>
                      <a:r>
                        <a:rPr lang="ka-GE" sz="1100">
                          <a:effectLst/>
                        </a:rPr>
                        <a:t>Region</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ctr">
                        <a:lnSpc>
                          <a:spcPct val="107000"/>
                        </a:lnSpc>
                        <a:spcBef>
                          <a:spcPts val="0"/>
                        </a:spcBef>
                        <a:spcAft>
                          <a:spcPts val="0"/>
                        </a:spcAft>
                      </a:pPr>
                      <a:r>
                        <a:rPr lang="ka-GE" sz="1100">
                          <a:effectLst/>
                        </a:rPr>
                        <a:t>TBS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ADJ</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GUR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IME</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KAH</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MTS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RLQ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SZS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SJV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QQR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SHQ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xmlns="" val="1263213175"/>
                  </a:ext>
                </a:extLst>
              </a:tr>
              <a:tr h="232367">
                <a:tc>
                  <a:txBody>
                    <a:bodyPr/>
                    <a:lstStyle/>
                    <a:p>
                      <a:pPr marL="0" marR="0" algn="ctr">
                        <a:lnSpc>
                          <a:spcPct val="107000"/>
                        </a:lnSpc>
                        <a:spcBef>
                          <a:spcPts val="0"/>
                        </a:spcBef>
                        <a:spcAft>
                          <a:spcPts val="0"/>
                        </a:spcAft>
                      </a:pPr>
                      <a:r>
                        <a:rPr lang="ka-GE" sz="1100">
                          <a:effectLst/>
                        </a:rPr>
                        <a:t>TBS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ka-GE"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10.9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15.45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14.28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15.18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13.84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15.48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14.06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14.24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ka-GE" sz="1100">
                          <a:effectLst/>
                        </a:rPr>
                        <a:t>15.32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672414981"/>
                  </a:ext>
                </a:extLst>
              </a:tr>
              <a:tr h="232367">
                <a:tc>
                  <a:txBody>
                    <a:bodyPr/>
                    <a:lstStyle/>
                    <a:p>
                      <a:pPr marL="0" marR="0" algn="ctr">
                        <a:lnSpc>
                          <a:spcPct val="107000"/>
                        </a:lnSpc>
                        <a:spcBef>
                          <a:spcPts val="0"/>
                        </a:spcBef>
                        <a:spcAft>
                          <a:spcPts val="0"/>
                        </a:spcAft>
                      </a:pPr>
                      <a:r>
                        <a:rPr lang="ka-GE" sz="1100">
                          <a:effectLst/>
                        </a:rPr>
                        <a:t>ADJ</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ka-GE" sz="1100">
                          <a:effectLst/>
                        </a:rPr>
                        <a:t>10.9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5.49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4.55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5.35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3.27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5.43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4.03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3.96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5.47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4065657414"/>
                  </a:ext>
                </a:extLst>
              </a:tr>
              <a:tr h="232367">
                <a:tc>
                  <a:txBody>
                    <a:bodyPr/>
                    <a:lstStyle/>
                    <a:p>
                      <a:pPr marL="0" marR="0" algn="ctr">
                        <a:lnSpc>
                          <a:spcPct val="107000"/>
                        </a:lnSpc>
                        <a:spcBef>
                          <a:spcPts val="0"/>
                        </a:spcBef>
                        <a:spcAft>
                          <a:spcPts val="0"/>
                        </a:spcAft>
                      </a:pPr>
                      <a:r>
                        <a:rPr lang="en-US" sz="1100">
                          <a:effectLst/>
                        </a:rPr>
                        <a:t>GUR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15.45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5.49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1.17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2.39</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0.17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0.25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524561808"/>
                  </a:ext>
                </a:extLst>
              </a:tr>
              <a:tr h="232367">
                <a:tc>
                  <a:txBody>
                    <a:bodyPr/>
                    <a:lstStyle/>
                    <a:p>
                      <a:pPr marL="0" marR="0" algn="ctr">
                        <a:lnSpc>
                          <a:spcPct val="107000"/>
                        </a:lnSpc>
                        <a:spcBef>
                          <a:spcPts val="0"/>
                        </a:spcBef>
                        <a:spcAft>
                          <a:spcPts val="0"/>
                        </a:spcAft>
                      </a:pPr>
                      <a:r>
                        <a:rPr lang="en-US" sz="1100">
                          <a:effectLst/>
                        </a:rPr>
                        <a:t>IME</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14.28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4.55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1.17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1.86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1.22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0.63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1.03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1.04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305958753"/>
                  </a:ext>
                </a:extLst>
              </a:tr>
              <a:tr h="232367">
                <a:tc>
                  <a:txBody>
                    <a:bodyPr/>
                    <a:lstStyle/>
                    <a:p>
                      <a:pPr marL="0" marR="0" algn="ctr">
                        <a:lnSpc>
                          <a:spcPct val="107000"/>
                        </a:lnSpc>
                        <a:spcBef>
                          <a:spcPts val="0"/>
                        </a:spcBef>
                        <a:spcAft>
                          <a:spcPts val="0"/>
                        </a:spcAft>
                      </a:pPr>
                      <a:r>
                        <a:rPr lang="en-US" sz="1100">
                          <a:effectLst/>
                        </a:rPr>
                        <a:t>KAH</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15.18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5.35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1.22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0.13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984318732"/>
                  </a:ext>
                </a:extLst>
              </a:tr>
              <a:tr h="232367">
                <a:tc>
                  <a:txBody>
                    <a:bodyPr/>
                    <a:lstStyle/>
                    <a:p>
                      <a:pPr marL="0" marR="0" algn="ctr">
                        <a:lnSpc>
                          <a:spcPct val="107000"/>
                        </a:lnSpc>
                        <a:spcBef>
                          <a:spcPts val="0"/>
                        </a:spcBef>
                        <a:spcAft>
                          <a:spcPts val="0"/>
                        </a:spcAft>
                      </a:pPr>
                      <a:r>
                        <a:rPr lang="en-US" sz="1100">
                          <a:effectLst/>
                        </a:rPr>
                        <a:t>MTS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13.84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3.27</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1.86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1.23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2835058896"/>
                  </a:ext>
                </a:extLst>
              </a:tr>
              <a:tr h="232367">
                <a:tc>
                  <a:txBody>
                    <a:bodyPr/>
                    <a:lstStyle/>
                    <a:p>
                      <a:pPr marL="0" marR="0" algn="ctr">
                        <a:lnSpc>
                          <a:spcPct val="107000"/>
                        </a:lnSpc>
                        <a:spcBef>
                          <a:spcPts val="0"/>
                        </a:spcBef>
                        <a:spcAft>
                          <a:spcPts val="0"/>
                        </a:spcAft>
                      </a:pPr>
                      <a:r>
                        <a:rPr lang="en-US" sz="1100">
                          <a:effectLst/>
                        </a:rPr>
                        <a:t>RLQ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15.48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5.43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0.17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1.22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28283598"/>
                  </a:ext>
                </a:extLst>
              </a:tr>
              <a:tr h="232367">
                <a:tc>
                  <a:txBody>
                    <a:bodyPr/>
                    <a:lstStyle/>
                    <a:p>
                      <a:pPr marL="0" marR="0" algn="ctr">
                        <a:lnSpc>
                          <a:spcPct val="107000"/>
                        </a:lnSpc>
                        <a:spcBef>
                          <a:spcPts val="0"/>
                        </a:spcBef>
                        <a:spcAft>
                          <a:spcPts val="0"/>
                        </a:spcAft>
                      </a:pPr>
                      <a:r>
                        <a:rPr lang="en-US" sz="1100">
                          <a:effectLst/>
                        </a:rPr>
                        <a:t>SZS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14.06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4.03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0.63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1.23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4200072615"/>
                  </a:ext>
                </a:extLst>
              </a:tr>
              <a:tr h="232367">
                <a:tc>
                  <a:txBody>
                    <a:bodyPr/>
                    <a:lstStyle/>
                    <a:p>
                      <a:pPr marL="0" marR="0" algn="ctr">
                        <a:lnSpc>
                          <a:spcPct val="107000"/>
                        </a:lnSpc>
                        <a:spcBef>
                          <a:spcPts val="0"/>
                        </a:spcBef>
                        <a:spcAft>
                          <a:spcPts val="0"/>
                        </a:spcAft>
                      </a:pPr>
                      <a:r>
                        <a:rPr lang="en-US" sz="1100">
                          <a:effectLst/>
                        </a:rPr>
                        <a:t>SJV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14.24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3.96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1.03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269764875"/>
                  </a:ext>
                </a:extLst>
              </a:tr>
              <a:tr h="232367">
                <a:tc>
                  <a:txBody>
                    <a:bodyPr/>
                    <a:lstStyle/>
                    <a:p>
                      <a:pPr marL="0" marR="0" algn="ctr">
                        <a:lnSpc>
                          <a:spcPct val="107000"/>
                        </a:lnSpc>
                        <a:spcBef>
                          <a:spcPts val="0"/>
                        </a:spcBef>
                        <a:spcAft>
                          <a:spcPts val="0"/>
                        </a:spcAft>
                      </a:pPr>
                      <a:r>
                        <a:rPr lang="en-US" sz="1100">
                          <a:effectLst/>
                        </a:rPr>
                        <a:t>QQR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1.22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2868444147"/>
                  </a:ext>
                </a:extLst>
              </a:tr>
              <a:tr h="232367">
                <a:tc>
                  <a:txBody>
                    <a:bodyPr/>
                    <a:lstStyle/>
                    <a:p>
                      <a:pPr marL="0" marR="0" algn="ctr">
                        <a:lnSpc>
                          <a:spcPct val="107000"/>
                        </a:lnSpc>
                        <a:spcBef>
                          <a:spcPts val="0"/>
                        </a:spcBef>
                        <a:spcAft>
                          <a:spcPts val="0"/>
                        </a:spcAft>
                      </a:pPr>
                      <a:r>
                        <a:rPr lang="en-US" sz="1100">
                          <a:effectLst/>
                        </a:rPr>
                        <a:t>SHQ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15.32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5.47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0.25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1.04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0.13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0</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55013658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15342778"/>
              </p:ext>
            </p:extLst>
          </p:nvPr>
        </p:nvGraphicFramePr>
        <p:xfrm>
          <a:off x="5355773" y="3977787"/>
          <a:ext cx="6381947" cy="2286000"/>
        </p:xfrm>
        <a:graphic>
          <a:graphicData uri="http://schemas.openxmlformats.org/drawingml/2006/table">
            <a:tbl>
              <a:tblPr firstRow="1" firstCol="1" bandRow="1">
                <a:tableStyleId>{5C22544A-7EE6-4342-B048-85BDC9FD1C3A}</a:tableStyleId>
              </a:tblPr>
              <a:tblGrid>
                <a:gridCol w="849691">
                  <a:extLst>
                    <a:ext uri="{9D8B030D-6E8A-4147-A177-3AD203B41FA5}">
                      <a16:colId xmlns:a16="http://schemas.microsoft.com/office/drawing/2014/main" xmlns="" val="3543290567"/>
                    </a:ext>
                  </a:extLst>
                </a:gridCol>
                <a:gridCol w="554616">
                  <a:extLst>
                    <a:ext uri="{9D8B030D-6E8A-4147-A177-3AD203B41FA5}">
                      <a16:colId xmlns:a16="http://schemas.microsoft.com/office/drawing/2014/main" xmlns="" val="2275543672"/>
                    </a:ext>
                  </a:extLst>
                </a:gridCol>
                <a:gridCol w="554616">
                  <a:extLst>
                    <a:ext uri="{9D8B030D-6E8A-4147-A177-3AD203B41FA5}">
                      <a16:colId xmlns:a16="http://schemas.microsoft.com/office/drawing/2014/main" xmlns="" val="3472068099"/>
                    </a:ext>
                  </a:extLst>
                </a:gridCol>
                <a:gridCol w="554616">
                  <a:extLst>
                    <a:ext uri="{9D8B030D-6E8A-4147-A177-3AD203B41FA5}">
                      <a16:colId xmlns:a16="http://schemas.microsoft.com/office/drawing/2014/main" xmlns="" val="204861480"/>
                    </a:ext>
                  </a:extLst>
                </a:gridCol>
                <a:gridCol w="540712">
                  <a:extLst>
                    <a:ext uri="{9D8B030D-6E8A-4147-A177-3AD203B41FA5}">
                      <a16:colId xmlns:a16="http://schemas.microsoft.com/office/drawing/2014/main" xmlns="" val="962606759"/>
                    </a:ext>
                  </a:extLst>
                </a:gridCol>
                <a:gridCol w="554616">
                  <a:extLst>
                    <a:ext uri="{9D8B030D-6E8A-4147-A177-3AD203B41FA5}">
                      <a16:colId xmlns:a16="http://schemas.microsoft.com/office/drawing/2014/main" xmlns="" val="1645884517"/>
                    </a:ext>
                  </a:extLst>
                </a:gridCol>
                <a:gridCol w="554616">
                  <a:extLst>
                    <a:ext uri="{9D8B030D-6E8A-4147-A177-3AD203B41FA5}">
                      <a16:colId xmlns:a16="http://schemas.microsoft.com/office/drawing/2014/main" xmlns="" val="735778002"/>
                    </a:ext>
                  </a:extLst>
                </a:gridCol>
                <a:gridCol w="554616">
                  <a:extLst>
                    <a:ext uri="{9D8B030D-6E8A-4147-A177-3AD203B41FA5}">
                      <a16:colId xmlns:a16="http://schemas.microsoft.com/office/drawing/2014/main" xmlns="" val="2580288510"/>
                    </a:ext>
                  </a:extLst>
                </a:gridCol>
                <a:gridCol w="554616">
                  <a:extLst>
                    <a:ext uri="{9D8B030D-6E8A-4147-A177-3AD203B41FA5}">
                      <a16:colId xmlns:a16="http://schemas.microsoft.com/office/drawing/2014/main" xmlns="" val="2722802667"/>
                    </a:ext>
                  </a:extLst>
                </a:gridCol>
                <a:gridCol w="554616">
                  <a:extLst>
                    <a:ext uri="{9D8B030D-6E8A-4147-A177-3AD203B41FA5}">
                      <a16:colId xmlns:a16="http://schemas.microsoft.com/office/drawing/2014/main" xmlns="" val="3794130302"/>
                    </a:ext>
                  </a:extLst>
                </a:gridCol>
                <a:gridCol w="554616">
                  <a:extLst>
                    <a:ext uri="{9D8B030D-6E8A-4147-A177-3AD203B41FA5}">
                      <a16:colId xmlns:a16="http://schemas.microsoft.com/office/drawing/2014/main" xmlns="" val="1167655904"/>
                    </a:ext>
                  </a:extLst>
                </a:gridCol>
              </a:tblGrid>
              <a:tr h="190500">
                <a:tc>
                  <a:txBody>
                    <a:bodyPr/>
                    <a:lstStyle/>
                    <a:p>
                      <a:pPr marL="0" marR="0">
                        <a:lnSpc>
                          <a:spcPct val="107000"/>
                        </a:lnSpc>
                        <a:spcBef>
                          <a:spcPts val="0"/>
                        </a:spcBef>
                        <a:spcAft>
                          <a:spcPts val="0"/>
                        </a:spcAft>
                      </a:pPr>
                      <a:r>
                        <a:rPr lang="en-US" sz="1100">
                          <a:effectLst/>
                        </a:rPr>
                        <a:t>Region</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ctr">
                        <a:lnSpc>
                          <a:spcPct val="107000"/>
                        </a:lnSpc>
                        <a:spcBef>
                          <a:spcPts val="0"/>
                        </a:spcBef>
                        <a:spcAft>
                          <a:spcPts val="0"/>
                        </a:spcAft>
                      </a:pPr>
                      <a:r>
                        <a:rPr lang="en-US" sz="1100">
                          <a:effectLst/>
                        </a:rPr>
                        <a:t>2010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xmlns="" val="2086174061"/>
                  </a:ext>
                </a:extLst>
              </a:tr>
              <a:tr h="190500">
                <a:tc>
                  <a:txBody>
                    <a:bodyPr/>
                    <a:lstStyle/>
                    <a:p>
                      <a:pPr marL="0" marR="0" algn="ctr">
                        <a:lnSpc>
                          <a:spcPct val="107000"/>
                        </a:lnSpc>
                        <a:spcBef>
                          <a:spcPts val="0"/>
                        </a:spcBef>
                        <a:spcAft>
                          <a:spcPts val="0"/>
                        </a:spcAft>
                      </a:pPr>
                      <a:r>
                        <a:rPr lang="en-US" sz="1100">
                          <a:effectLst/>
                        </a:rPr>
                        <a:t>TBS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13.71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13.77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13.71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13.38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13.21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13.19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13.33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12.95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2022678859"/>
                  </a:ext>
                </a:extLst>
              </a:tr>
              <a:tr h="190500">
                <a:tc>
                  <a:txBody>
                    <a:bodyPr/>
                    <a:lstStyle/>
                    <a:p>
                      <a:pPr marL="0" marR="0" algn="ctr">
                        <a:lnSpc>
                          <a:spcPct val="107000"/>
                        </a:lnSpc>
                        <a:spcBef>
                          <a:spcPts val="0"/>
                        </a:spcBef>
                        <a:spcAft>
                          <a:spcPts val="0"/>
                        </a:spcAft>
                      </a:pPr>
                      <a:r>
                        <a:rPr lang="en-US" sz="1100">
                          <a:effectLst/>
                        </a:rPr>
                        <a:t>ADJ</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1.29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1.64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1.91</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2.13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2.52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2.14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3.12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308415168"/>
                  </a:ext>
                </a:extLst>
              </a:tr>
              <a:tr h="190500">
                <a:tc>
                  <a:txBody>
                    <a:bodyPr/>
                    <a:lstStyle/>
                    <a:p>
                      <a:pPr marL="0" marR="0" algn="ctr">
                        <a:lnSpc>
                          <a:spcPct val="107000"/>
                        </a:lnSpc>
                        <a:spcBef>
                          <a:spcPts val="0"/>
                        </a:spcBef>
                        <a:spcAft>
                          <a:spcPts val="0"/>
                        </a:spcAft>
                      </a:pPr>
                      <a:r>
                        <a:rPr lang="en-US" sz="1100">
                          <a:effectLst/>
                        </a:rPr>
                        <a:t>GUR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2.58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2.55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2.53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2.63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2.41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2.56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3296559"/>
                  </a:ext>
                </a:extLst>
              </a:tr>
              <a:tr h="190500">
                <a:tc>
                  <a:txBody>
                    <a:bodyPr/>
                    <a:lstStyle/>
                    <a:p>
                      <a:pPr marL="0" marR="0" algn="ctr">
                        <a:lnSpc>
                          <a:spcPct val="107000"/>
                        </a:lnSpc>
                        <a:spcBef>
                          <a:spcPts val="0"/>
                        </a:spcBef>
                        <a:spcAft>
                          <a:spcPts val="0"/>
                        </a:spcAft>
                      </a:pPr>
                      <a:r>
                        <a:rPr lang="en-US" sz="1100">
                          <a:effectLst/>
                        </a:rPr>
                        <a:t>IME</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1.25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1.63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1.79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1.64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087460404"/>
                  </a:ext>
                </a:extLst>
              </a:tr>
              <a:tr h="190500">
                <a:tc>
                  <a:txBody>
                    <a:bodyPr/>
                    <a:lstStyle/>
                    <a:p>
                      <a:pPr marL="0" marR="0" algn="ctr">
                        <a:lnSpc>
                          <a:spcPct val="107000"/>
                        </a:lnSpc>
                        <a:spcBef>
                          <a:spcPts val="0"/>
                        </a:spcBef>
                        <a:spcAft>
                          <a:spcPts val="0"/>
                        </a:spcAft>
                      </a:pPr>
                      <a:r>
                        <a:rPr lang="en-US" sz="1100">
                          <a:effectLst/>
                        </a:rPr>
                        <a:t>KAH</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2.21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2.03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2.08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2.24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2.18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105719379"/>
                  </a:ext>
                </a:extLst>
              </a:tr>
              <a:tr h="190500">
                <a:tc>
                  <a:txBody>
                    <a:bodyPr/>
                    <a:lstStyle/>
                    <a:p>
                      <a:pPr marL="0" marR="0" algn="ctr">
                        <a:lnSpc>
                          <a:spcPct val="107000"/>
                        </a:lnSpc>
                        <a:spcBef>
                          <a:spcPts val="0"/>
                        </a:spcBef>
                        <a:spcAft>
                          <a:spcPts val="0"/>
                        </a:spcAft>
                      </a:pPr>
                      <a:r>
                        <a:rPr lang="en-US" sz="1100">
                          <a:effectLst/>
                        </a:rPr>
                        <a:t>MTS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1.53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640128034"/>
                  </a:ext>
                </a:extLst>
              </a:tr>
              <a:tr h="190500">
                <a:tc>
                  <a:txBody>
                    <a:bodyPr/>
                    <a:lstStyle/>
                    <a:p>
                      <a:pPr marL="0" marR="0" algn="ctr">
                        <a:lnSpc>
                          <a:spcPct val="107000"/>
                        </a:lnSpc>
                        <a:spcBef>
                          <a:spcPts val="0"/>
                        </a:spcBef>
                        <a:spcAft>
                          <a:spcPts val="0"/>
                        </a:spcAft>
                      </a:pPr>
                      <a:r>
                        <a:rPr lang="en-US" sz="1100">
                          <a:effectLst/>
                        </a:rPr>
                        <a:t>RLQ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2.64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2.54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2.67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2.83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2.67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2.54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2.58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2.42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2.56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245732077"/>
                  </a:ext>
                </a:extLst>
              </a:tr>
              <a:tr h="190500">
                <a:tc>
                  <a:txBody>
                    <a:bodyPr/>
                    <a:lstStyle/>
                    <a:p>
                      <a:pPr marL="0" marR="0" algn="ctr">
                        <a:lnSpc>
                          <a:spcPct val="107000"/>
                        </a:lnSpc>
                        <a:spcBef>
                          <a:spcPts val="0"/>
                        </a:spcBef>
                        <a:spcAft>
                          <a:spcPts val="0"/>
                        </a:spcAft>
                      </a:pPr>
                      <a:r>
                        <a:rPr lang="en-US" sz="1100">
                          <a:effectLst/>
                        </a:rPr>
                        <a:t>SZS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0.95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1.18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1.07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1.13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1.14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1.12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2654046147"/>
                  </a:ext>
                </a:extLst>
              </a:tr>
              <a:tr h="190500">
                <a:tc>
                  <a:txBody>
                    <a:bodyPr/>
                    <a:lstStyle/>
                    <a:p>
                      <a:pPr marL="0" marR="0" algn="ctr">
                        <a:lnSpc>
                          <a:spcPct val="107000"/>
                        </a:lnSpc>
                        <a:spcBef>
                          <a:spcPts val="0"/>
                        </a:spcBef>
                        <a:spcAft>
                          <a:spcPts val="0"/>
                        </a:spcAft>
                      </a:pPr>
                      <a:r>
                        <a:rPr lang="en-US" sz="1100">
                          <a:effectLst/>
                        </a:rPr>
                        <a:t>SJV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1.62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1.93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1.71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1.27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1.75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1.52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1.43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1.34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867735848"/>
                  </a:ext>
                </a:extLst>
              </a:tr>
              <a:tr h="190500">
                <a:tc>
                  <a:txBody>
                    <a:bodyPr/>
                    <a:lstStyle/>
                    <a:p>
                      <a:pPr marL="0" marR="0" algn="ctr">
                        <a:lnSpc>
                          <a:spcPct val="107000"/>
                        </a:lnSpc>
                        <a:spcBef>
                          <a:spcPts val="0"/>
                        </a:spcBef>
                        <a:spcAft>
                          <a:spcPts val="0"/>
                        </a:spcAft>
                      </a:pPr>
                      <a:r>
                        <a:rPr lang="en-US" sz="1100">
                          <a:effectLst/>
                        </a:rPr>
                        <a:t>QQR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0.27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1.06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1.13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7496338"/>
                  </a:ext>
                </a:extLst>
              </a:tr>
              <a:tr h="190500">
                <a:tc>
                  <a:txBody>
                    <a:bodyPr/>
                    <a:lstStyle/>
                    <a:p>
                      <a:pPr marL="0" marR="0" algn="ctr">
                        <a:lnSpc>
                          <a:spcPct val="107000"/>
                        </a:lnSpc>
                        <a:spcBef>
                          <a:spcPts val="0"/>
                        </a:spcBef>
                        <a:spcAft>
                          <a:spcPts val="0"/>
                        </a:spcAft>
                      </a:pPr>
                      <a:r>
                        <a:rPr lang="en-US" sz="1100">
                          <a:effectLst/>
                        </a:rPr>
                        <a:t>SHQ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2.02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1.65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1.93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2.23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2.13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2.18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2.28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2.63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2.4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2.48</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755215701"/>
                  </a:ext>
                </a:extLst>
              </a:tr>
            </a:tbl>
          </a:graphicData>
        </a:graphic>
      </p:graphicFrame>
      <p:sp>
        <p:nvSpPr>
          <p:cNvPr id="8" name="Rectangle 7"/>
          <p:cNvSpPr/>
          <p:nvPr/>
        </p:nvSpPr>
        <p:spPr>
          <a:xfrm>
            <a:off x="6004956" y="3495758"/>
            <a:ext cx="6096000" cy="276999"/>
          </a:xfrm>
          <a:prstGeom prst="rect">
            <a:avLst/>
          </a:prstGeom>
        </p:spPr>
        <p:txBody>
          <a:bodyPr>
            <a:spAutoFit/>
          </a:bodyPr>
          <a:lstStyle/>
          <a:p>
            <a:r>
              <a:rPr lang="ka-GE" sz="1200" dirty="0" smtClean="0">
                <a:ea typeface="Calibri" panose="020F0502020204030204" pitchFamily="34" charset="0"/>
                <a:cs typeface="Calibri" panose="020F0502020204030204" pitchFamily="34" charset="0"/>
              </a:rPr>
              <a:t>მანძილი (მეტრიკა) რეგიონებს შორის მთავარ კომპონენტთა სივრცეში</a:t>
            </a:r>
            <a:endParaRPr lang="en-US" sz="1200" dirty="0"/>
          </a:p>
        </p:txBody>
      </p:sp>
      <p:sp>
        <p:nvSpPr>
          <p:cNvPr id="10" name="Rectangle 9"/>
          <p:cNvSpPr/>
          <p:nvPr/>
        </p:nvSpPr>
        <p:spPr>
          <a:xfrm>
            <a:off x="5641720" y="6263787"/>
            <a:ext cx="6096000" cy="276999"/>
          </a:xfrm>
          <a:prstGeom prst="rect">
            <a:avLst/>
          </a:prstGeom>
        </p:spPr>
        <p:txBody>
          <a:bodyPr>
            <a:spAutoFit/>
          </a:bodyPr>
          <a:lstStyle/>
          <a:p>
            <a:r>
              <a:rPr lang="ka-GE" sz="1200" dirty="0">
                <a:ea typeface="Calibri" panose="020F0502020204030204" pitchFamily="34" charset="0"/>
                <a:cs typeface="Calibri" panose="020F0502020204030204" pitchFamily="34" charset="0"/>
              </a:rPr>
              <a:t>მანძილი (მეტრიკა) რეგიონებიდან ცენტროიდამდე მთავარ კომპონენტთა სივრცეში</a:t>
            </a:r>
            <a:endParaRPr lang="en-US" sz="1200" dirty="0"/>
          </a:p>
        </p:txBody>
      </p:sp>
    </p:spTree>
    <p:extLst>
      <p:ext uri="{BB962C8B-B14F-4D97-AF65-F5344CB8AC3E}">
        <p14:creationId xmlns:p14="http://schemas.microsoft.com/office/powerpoint/2010/main" val="2952857695"/>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427512" y="1356126"/>
            <a:ext cx="6187044" cy="4519819"/>
          </a:xfrm>
          <a:prstGeom prst="rect">
            <a:avLst/>
          </a:prstGeom>
        </p:spPr>
      </p:pic>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6863938" y="510638"/>
            <a:ext cx="4549519" cy="6210796"/>
          </a:xfrm>
          <a:prstGeom prst="rect">
            <a:avLst/>
          </a:prstGeom>
        </p:spPr>
      </p:pic>
    </p:spTree>
    <p:extLst>
      <p:ext uri="{BB962C8B-B14F-4D97-AF65-F5344CB8AC3E}">
        <p14:creationId xmlns:p14="http://schemas.microsoft.com/office/powerpoint/2010/main" val="187771188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48341228"/>
              </p:ext>
            </p:extLst>
          </p:nvPr>
        </p:nvGraphicFramePr>
        <p:xfrm>
          <a:off x="538015" y="1035452"/>
          <a:ext cx="5470898" cy="2693400"/>
        </p:xfrm>
        <a:graphic>
          <a:graphicData uri="http://schemas.openxmlformats.org/drawingml/2006/table">
            <a:tbl>
              <a:tblPr firstRow="1" firstCol="1" bandRow="1">
                <a:tableStyleId>{5C22544A-7EE6-4342-B048-85BDC9FD1C3A}</a:tableStyleId>
              </a:tblPr>
              <a:tblGrid>
                <a:gridCol w="731258">
                  <a:extLst>
                    <a:ext uri="{9D8B030D-6E8A-4147-A177-3AD203B41FA5}">
                      <a16:colId xmlns:a16="http://schemas.microsoft.com/office/drawing/2014/main" xmlns="" val="719466909"/>
                    </a:ext>
                  </a:extLst>
                </a:gridCol>
                <a:gridCol w="473964">
                  <a:extLst>
                    <a:ext uri="{9D8B030D-6E8A-4147-A177-3AD203B41FA5}">
                      <a16:colId xmlns:a16="http://schemas.microsoft.com/office/drawing/2014/main" xmlns="" val="1277312098"/>
                    </a:ext>
                  </a:extLst>
                </a:gridCol>
                <a:gridCol w="473964">
                  <a:extLst>
                    <a:ext uri="{9D8B030D-6E8A-4147-A177-3AD203B41FA5}">
                      <a16:colId xmlns:a16="http://schemas.microsoft.com/office/drawing/2014/main" xmlns="" val="3273014272"/>
                    </a:ext>
                  </a:extLst>
                </a:gridCol>
                <a:gridCol w="473964">
                  <a:extLst>
                    <a:ext uri="{9D8B030D-6E8A-4147-A177-3AD203B41FA5}">
                      <a16:colId xmlns:a16="http://schemas.microsoft.com/office/drawing/2014/main" xmlns="" val="3492083936"/>
                    </a:ext>
                  </a:extLst>
                </a:gridCol>
                <a:gridCol w="473964">
                  <a:extLst>
                    <a:ext uri="{9D8B030D-6E8A-4147-A177-3AD203B41FA5}">
                      <a16:colId xmlns:a16="http://schemas.microsoft.com/office/drawing/2014/main" xmlns="" val="3138572547"/>
                    </a:ext>
                  </a:extLst>
                </a:gridCol>
                <a:gridCol w="473964">
                  <a:extLst>
                    <a:ext uri="{9D8B030D-6E8A-4147-A177-3AD203B41FA5}">
                      <a16:colId xmlns:a16="http://schemas.microsoft.com/office/drawing/2014/main" xmlns="" val="1361539743"/>
                    </a:ext>
                  </a:extLst>
                </a:gridCol>
                <a:gridCol w="473964">
                  <a:extLst>
                    <a:ext uri="{9D8B030D-6E8A-4147-A177-3AD203B41FA5}">
                      <a16:colId xmlns:a16="http://schemas.microsoft.com/office/drawing/2014/main" xmlns="" val="4217619480"/>
                    </a:ext>
                  </a:extLst>
                </a:gridCol>
                <a:gridCol w="473964">
                  <a:extLst>
                    <a:ext uri="{9D8B030D-6E8A-4147-A177-3AD203B41FA5}">
                      <a16:colId xmlns:a16="http://schemas.microsoft.com/office/drawing/2014/main" xmlns="" val="357379755"/>
                    </a:ext>
                  </a:extLst>
                </a:gridCol>
                <a:gridCol w="473964">
                  <a:extLst>
                    <a:ext uri="{9D8B030D-6E8A-4147-A177-3AD203B41FA5}">
                      <a16:colId xmlns:a16="http://schemas.microsoft.com/office/drawing/2014/main" xmlns="" val="4077493923"/>
                    </a:ext>
                  </a:extLst>
                </a:gridCol>
                <a:gridCol w="473964">
                  <a:extLst>
                    <a:ext uri="{9D8B030D-6E8A-4147-A177-3AD203B41FA5}">
                      <a16:colId xmlns:a16="http://schemas.microsoft.com/office/drawing/2014/main" xmlns="" val="1806896433"/>
                    </a:ext>
                  </a:extLst>
                </a:gridCol>
                <a:gridCol w="473964">
                  <a:extLst>
                    <a:ext uri="{9D8B030D-6E8A-4147-A177-3AD203B41FA5}">
                      <a16:colId xmlns:a16="http://schemas.microsoft.com/office/drawing/2014/main" xmlns="" val="1752309699"/>
                    </a:ext>
                  </a:extLst>
                </a:gridCol>
              </a:tblGrid>
              <a:tr h="224450">
                <a:tc>
                  <a:txBody>
                    <a:bodyPr/>
                    <a:lstStyle/>
                    <a:p>
                      <a:pPr marL="0" marR="0">
                        <a:lnSpc>
                          <a:spcPct val="107000"/>
                        </a:lnSpc>
                        <a:spcBef>
                          <a:spcPts val="0"/>
                        </a:spcBef>
                        <a:spcAft>
                          <a:spcPts val="0"/>
                        </a:spcAft>
                      </a:pPr>
                      <a:r>
                        <a:rPr lang="en-US" sz="1100">
                          <a:effectLst/>
                        </a:rPr>
                        <a:t>Region</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ctr">
                        <a:lnSpc>
                          <a:spcPct val="107000"/>
                        </a:lnSpc>
                        <a:spcBef>
                          <a:spcPts val="0"/>
                        </a:spcBef>
                        <a:spcAft>
                          <a:spcPts val="0"/>
                        </a:spcAft>
                      </a:pPr>
                      <a:r>
                        <a:rPr lang="en-US" sz="1100">
                          <a:effectLst/>
                        </a:rPr>
                        <a:t>2010</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en-US" sz="1100">
                          <a:effectLst/>
                        </a:rPr>
                        <a:t>2019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xmlns="" val="3505514305"/>
                  </a:ext>
                </a:extLst>
              </a:tr>
              <a:tr h="224450">
                <a:tc>
                  <a:txBody>
                    <a:bodyPr/>
                    <a:lstStyle/>
                    <a:p>
                      <a:pPr marL="0" marR="0" algn="ctr">
                        <a:lnSpc>
                          <a:spcPct val="107000"/>
                        </a:lnSpc>
                        <a:spcBef>
                          <a:spcPts val="0"/>
                        </a:spcBef>
                        <a:spcAft>
                          <a:spcPts val="0"/>
                        </a:spcAft>
                      </a:pPr>
                      <a:r>
                        <a:rPr lang="en-US" sz="1100">
                          <a:effectLst/>
                        </a:rPr>
                        <a:t>TBS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5.05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5.03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4.92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4.81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4.61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4.57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4.62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4.67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4.62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4.38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514125414"/>
                  </a:ext>
                </a:extLst>
              </a:tr>
              <a:tr h="224450">
                <a:tc>
                  <a:txBody>
                    <a:bodyPr/>
                    <a:lstStyle/>
                    <a:p>
                      <a:pPr marL="0" marR="0" algn="ctr">
                        <a:lnSpc>
                          <a:spcPct val="107000"/>
                        </a:lnSpc>
                        <a:spcBef>
                          <a:spcPts val="0"/>
                        </a:spcBef>
                        <a:spcAft>
                          <a:spcPts val="0"/>
                        </a:spcAft>
                      </a:pPr>
                      <a:r>
                        <a:rPr lang="en-US" sz="1100">
                          <a:effectLst/>
                        </a:rPr>
                        <a:t>ADJ</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0.68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1.06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2174675404"/>
                  </a:ext>
                </a:extLst>
              </a:tr>
              <a:tr h="224450">
                <a:tc>
                  <a:txBody>
                    <a:bodyPr/>
                    <a:lstStyle/>
                    <a:p>
                      <a:pPr marL="0" marR="0" algn="ctr">
                        <a:lnSpc>
                          <a:spcPct val="107000"/>
                        </a:lnSpc>
                        <a:spcBef>
                          <a:spcPts val="0"/>
                        </a:spcBef>
                        <a:spcAft>
                          <a:spcPts val="0"/>
                        </a:spcAft>
                      </a:pPr>
                      <a:r>
                        <a:rPr lang="en-US" sz="1100">
                          <a:effectLst/>
                        </a:rPr>
                        <a:t>GUR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0.95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902662264"/>
                  </a:ext>
                </a:extLst>
              </a:tr>
              <a:tr h="224450">
                <a:tc>
                  <a:txBody>
                    <a:bodyPr/>
                    <a:lstStyle/>
                    <a:p>
                      <a:pPr marL="0" marR="0" algn="ctr">
                        <a:lnSpc>
                          <a:spcPct val="107000"/>
                        </a:lnSpc>
                        <a:spcBef>
                          <a:spcPts val="0"/>
                        </a:spcBef>
                        <a:spcAft>
                          <a:spcPts val="0"/>
                        </a:spcAft>
                      </a:pPr>
                      <a:r>
                        <a:rPr lang="en-US" sz="1100">
                          <a:effectLst/>
                        </a:rPr>
                        <a:t>IME</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0.46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0.62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971450293"/>
                  </a:ext>
                </a:extLst>
              </a:tr>
              <a:tr h="224450">
                <a:tc>
                  <a:txBody>
                    <a:bodyPr/>
                    <a:lstStyle/>
                    <a:p>
                      <a:pPr marL="0" marR="0" algn="ctr">
                        <a:lnSpc>
                          <a:spcPct val="107000"/>
                        </a:lnSpc>
                        <a:spcBef>
                          <a:spcPts val="0"/>
                        </a:spcBef>
                        <a:spcAft>
                          <a:spcPts val="0"/>
                        </a:spcAft>
                      </a:pPr>
                      <a:r>
                        <a:rPr lang="en-US" sz="1100">
                          <a:effectLst/>
                        </a:rPr>
                        <a:t>KAH</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0.87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939833978"/>
                  </a:ext>
                </a:extLst>
              </a:tr>
              <a:tr h="224450">
                <a:tc>
                  <a:txBody>
                    <a:bodyPr/>
                    <a:lstStyle/>
                    <a:p>
                      <a:pPr marL="0" marR="0" algn="ctr">
                        <a:lnSpc>
                          <a:spcPct val="107000"/>
                        </a:lnSpc>
                        <a:spcBef>
                          <a:spcPts val="0"/>
                        </a:spcBef>
                        <a:spcAft>
                          <a:spcPts val="0"/>
                        </a:spcAft>
                      </a:pPr>
                      <a:r>
                        <a:rPr lang="en-US" sz="1100">
                          <a:effectLst/>
                        </a:rPr>
                        <a:t>MTS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0.56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2316611503"/>
                  </a:ext>
                </a:extLst>
              </a:tr>
              <a:tr h="224450">
                <a:tc>
                  <a:txBody>
                    <a:bodyPr/>
                    <a:lstStyle/>
                    <a:p>
                      <a:pPr marL="0" marR="0" algn="ctr">
                        <a:lnSpc>
                          <a:spcPct val="107000"/>
                        </a:lnSpc>
                        <a:spcBef>
                          <a:spcPts val="0"/>
                        </a:spcBef>
                        <a:spcAft>
                          <a:spcPts val="0"/>
                        </a:spcAft>
                      </a:pPr>
                      <a:r>
                        <a:rPr lang="en-US" sz="1100">
                          <a:effectLst/>
                        </a:rPr>
                        <a:t>RLQ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0.85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621334563"/>
                  </a:ext>
                </a:extLst>
              </a:tr>
              <a:tr h="224450">
                <a:tc>
                  <a:txBody>
                    <a:bodyPr/>
                    <a:lstStyle/>
                    <a:p>
                      <a:pPr marL="0" marR="0" algn="ctr">
                        <a:lnSpc>
                          <a:spcPct val="107000"/>
                        </a:lnSpc>
                        <a:spcBef>
                          <a:spcPts val="0"/>
                        </a:spcBef>
                        <a:spcAft>
                          <a:spcPts val="0"/>
                        </a:spcAft>
                      </a:pPr>
                      <a:r>
                        <a:rPr lang="en-US" sz="1100">
                          <a:effectLst/>
                        </a:rPr>
                        <a:t>SZS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0.35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533397494"/>
                  </a:ext>
                </a:extLst>
              </a:tr>
              <a:tr h="224450">
                <a:tc>
                  <a:txBody>
                    <a:bodyPr/>
                    <a:lstStyle/>
                    <a:p>
                      <a:pPr marL="0" marR="0" algn="ctr">
                        <a:lnSpc>
                          <a:spcPct val="107000"/>
                        </a:lnSpc>
                        <a:spcBef>
                          <a:spcPts val="0"/>
                        </a:spcBef>
                        <a:spcAft>
                          <a:spcPts val="0"/>
                        </a:spcAft>
                      </a:pPr>
                      <a:r>
                        <a:rPr lang="en-US" sz="1100">
                          <a:effectLst/>
                        </a:rPr>
                        <a:t>SJV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0.61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0.45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23422664"/>
                  </a:ext>
                </a:extLst>
              </a:tr>
              <a:tr h="224450">
                <a:tc>
                  <a:txBody>
                    <a:bodyPr/>
                    <a:lstStyle/>
                    <a:p>
                      <a:pPr marL="0" marR="0" algn="ctr">
                        <a:lnSpc>
                          <a:spcPct val="107000"/>
                        </a:lnSpc>
                        <a:spcBef>
                          <a:spcPts val="0"/>
                        </a:spcBef>
                        <a:spcAft>
                          <a:spcPts val="0"/>
                        </a:spcAft>
                      </a:pPr>
                      <a:r>
                        <a:rPr lang="en-US" sz="1100">
                          <a:effectLst/>
                        </a:rPr>
                        <a:t>QQR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0.12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0.17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0.32</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0.28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0.29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0.38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513745914"/>
                  </a:ext>
                </a:extLst>
              </a:tr>
              <a:tr h="224450">
                <a:tc>
                  <a:txBody>
                    <a:bodyPr/>
                    <a:lstStyle/>
                    <a:p>
                      <a:pPr marL="0" marR="0" algn="ctr">
                        <a:lnSpc>
                          <a:spcPct val="107000"/>
                        </a:lnSpc>
                        <a:spcBef>
                          <a:spcPts val="0"/>
                        </a:spcBef>
                        <a:spcAft>
                          <a:spcPts val="0"/>
                        </a:spcAft>
                      </a:pPr>
                      <a:r>
                        <a:rPr lang="en-US" sz="1100">
                          <a:effectLst/>
                        </a:rPr>
                        <a:t>SHQ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0.74</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0.69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0.79</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0.78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0.93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a:effectLst/>
                        </a:rPr>
                        <a:t>0.83</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0.84</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4260322099"/>
                  </a:ext>
                </a:extLst>
              </a:tr>
            </a:tbl>
          </a:graphicData>
        </a:graphic>
      </p:graphicFrame>
      <p:sp>
        <p:nvSpPr>
          <p:cNvPr id="4" name="Rectangle 3"/>
          <p:cNvSpPr/>
          <p:nvPr/>
        </p:nvSpPr>
        <p:spPr>
          <a:xfrm>
            <a:off x="518555" y="3728852"/>
            <a:ext cx="5490358" cy="276999"/>
          </a:xfrm>
          <a:prstGeom prst="rect">
            <a:avLst/>
          </a:prstGeom>
        </p:spPr>
        <p:txBody>
          <a:bodyPr wrap="square">
            <a:spAutoFit/>
          </a:bodyPr>
          <a:lstStyle/>
          <a:p>
            <a:r>
              <a:rPr lang="ka-GE" sz="1200" dirty="0">
                <a:ea typeface="Calibri" panose="020F0502020204030204" pitchFamily="34" charset="0"/>
                <a:cs typeface="Calibri" panose="020F0502020204030204" pitchFamily="34" charset="0"/>
              </a:rPr>
              <a:t>რეგიონების ფარდობითი დაშორების კოეფიციენტის ანალიზური ცხრილი</a:t>
            </a:r>
            <a:endParaRPr lang="en-US" sz="1200"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6421701" y="1035452"/>
            <a:ext cx="5465499" cy="2800278"/>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652734448"/>
              </p:ext>
            </p:extLst>
          </p:nvPr>
        </p:nvGraphicFramePr>
        <p:xfrm>
          <a:off x="9539844" y="4005851"/>
          <a:ext cx="1828800" cy="2286000"/>
        </p:xfrm>
        <a:graphic>
          <a:graphicData uri="http://schemas.openxmlformats.org/drawingml/2006/table">
            <a:tbl>
              <a:tblPr firstRow="1" firstCol="1" bandRow="1">
                <a:tableStyleId>{5C22544A-7EE6-4342-B048-85BDC9FD1C3A}</a:tableStyleId>
              </a:tblPr>
              <a:tblGrid>
                <a:gridCol w="736600">
                  <a:extLst>
                    <a:ext uri="{9D8B030D-6E8A-4147-A177-3AD203B41FA5}">
                      <a16:colId xmlns:a16="http://schemas.microsoft.com/office/drawing/2014/main" xmlns="" val="3234693442"/>
                    </a:ext>
                  </a:extLst>
                </a:gridCol>
                <a:gridCol w="1092200">
                  <a:extLst>
                    <a:ext uri="{9D8B030D-6E8A-4147-A177-3AD203B41FA5}">
                      <a16:colId xmlns:a16="http://schemas.microsoft.com/office/drawing/2014/main" xmlns="" val="1067263012"/>
                    </a:ext>
                  </a:extLst>
                </a:gridCol>
              </a:tblGrid>
              <a:tr h="190500">
                <a:tc>
                  <a:txBody>
                    <a:bodyPr/>
                    <a:lstStyle/>
                    <a:p>
                      <a:pPr marL="0" marR="0" algn="ctr">
                        <a:lnSpc>
                          <a:spcPct val="107000"/>
                        </a:lnSpc>
                        <a:spcBef>
                          <a:spcPts val="0"/>
                        </a:spcBef>
                        <a:spcAft>
                          <a:spcPts val="0"/>
                        </a:spcAft>
                      </a:pPr>
                      <a:r>
                        <a:rPr lang="ka-GE" sz="1100">
                          <a:effectLst/>
                        </a:rPr>
                        <a:t>Region</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marL="0" marR="0" algn="ctr">
                        <a:lnSpc>
                          <a:spcPct val="107000"/>
                        </a:lnSpc>
                        <a:spcBef>
                          <a:spcPts val="0"/>
                        </a:spcBef>
                        <a:spcAft>
                          <a:spcPts val="0"/>
                        </a:spcAft>
                      </a:pPr>
                      <a:r>
                        <a:rPr lang="ka-GE" sz="1100">
                          <a:effectLst/>
                        </a:rPr>
                        <a:t>share %</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xmlns="" val="2504716313"/>
                  </a:ext>
                </a:extLst>
              </a:tr>
              <a:tr h="190500">
                <a:tc>
                  <a:txBody>
                    <a:bodyPr/>
                    <a:lstStyle/>
                    <a:p>
                      <a:pPr marL="0" marR="0" algn="ctr">
                        <a:lnSpc>
                          <a:spcPct val="107000"/>
                        </a:lnSpc>
                        <a:spcBef>
                          <a:spcPts val="0"/>
                        </a:spcBef>
                        <a:spcAft>
                          <a:spcPts val="0"/>
                        </a:spcAft>
                      </a:pPr>
                      <a:r>
                        <a:rPr lang="ka-GE" sz="1100">
                          <a:effectLst/>
                        </a:rPr>
                        <a:t>TBS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79.5</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2245280231"/>
                  </a:ext>
                </a:extLst>
              </a:tr>
              <a:tr h="190500">
                <a:tc>
                  <a:txBody>
                    <a:bodyPr/>
                    <a:lstStyle/>
                    <a:p>
                      <a:pPr marL="0" marR="0" algn="ctr">
                        <a:lnSpc>
                          <a:spcPct val="107000"/>
                        </a:lnSpc>
                        <a:spcBef>
                          <a:spcPts val="0"/>
                        </a:spcBef>
                        <a:spcAft>
                          <a:spcPts val="0"/>
                        </a:spcAft>
                      </a:pPr>
                      <a:r>
                        <a:rPr lang="ka-GE" sz="1100">
                          <a:effectLst/>
                        </a:rPr>
                        <a:t>ADJ</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4.7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723039958"/>
                  </a:ext>
                </a:extLst>
              </a:tr>
              <a:tr h="190500">
                <a:tc>
                  <a:txBody>
                    <a:bodyPr/>
                    <a:lstStyle/>
                    <a:p>
                      <a:pPr marL="0" marR="0" algn="ctr">
                        <a:lnSpc>
                          <a:spcPct val="107000"/>
                        </a:lnSpc>
                        <a:spcBef>
                          <a:spcPts val="0"/>
                        </a:spcBef>
                        <a:spcAft>
                          <a:spcPts val="0"/>
                        </a:spcAft>
                      </a:pPr>
                      <a:r>
                        <a:rPr lang="ka-GE" sz="1100">
                          <a:effectLst/>
                        </a:rPr>
                        <a:t>GUR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3.1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843258887"/>
                  </a:ext>
                </a:extLst>
              </a:tr>
              <a:tr h="190500">
                <a:tc>
                  <a:txBody>
                    <a:bodyPr/>
                    <a:lstStyle/>
                    <a:p>
                      <a:pPr marL="0" marR="0" algn="ctr">
                        <a:lnSpc>
                          <a:spcPct val="107000"/>
                        </a:lnSpc>
                        <a:spcBef>
                          <a:spcPts val="0"/>
                        </a:spcBef>
                        <a:spcAft>
                          <a:spcPts val="0"/>
                        </a:spcAft>
                      </a:pPr>
                      <a:r>
                        <a:rPr lang="ka-GE" sz="1100">
                          <a:effectLst/>
                        </a:rPr>
                        <a:t>IME</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754339700"/>
                  </a:ext>
                </a:extLst>
              </a:tr>
              <a:tr h="190500">
                <a:tc>
                  <a:txBody>
                    <a:bodyPr/>
                    <a:lstStyle/>
                    <a:p>
                      <a:pPr marL="0" marR="0" algn="ctr">
                        <a:lnSpc>
                          <a:spcPct val="107000"/>
                        </a:lnSpc>
                        <a:spcBef>
                          <a:spcPts val="0"/>
                        </a:spcBef>
                        <a:spcAft>
                          <a:spcPts val="0"/>
                        </a:spcAft>
                      </a:pPr>
                      <a:r>
                        <a:rPr lang="ka-GE" sz="1100">
                          <a:effectLst/>
                        </a:rPr>
                        <a:t>KAH</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2.7</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4019914912"/>
                  </a:ext>
                </a:extLst>
              </a:tr>
              <a:tr h="190500">
                <a:tc>
                  <a:txBody>
                    <a:bodyPr/>
                    <a:lstStyle/>
                    <a:p>
                      <a:pPr marL="0" marR="0" algn="ctr">
                        <a:lnSpc>
                          <a:spcPct val="107000"/>
                        </a:lnSpc>
                        <a:spcBef>
                          <a:spcPts val="0"/>
                        </a:spcBef>
                        <a:spcAft>
                          <a:spcPts val="0"/>
                        </a:spcAft>
                      </a:pPr>
                      <a:r>
                        <a:rPr lang="ka-GE" sz="1100">
                          <a:effectLst/>
                        </a:rPr>
                        <a:t>MTS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2060514313"/>
                  </a:ext>
                </a:extLst>
              </a:tr>
              <a:tr h="190500">
                <a:tc>
                  <a:txBody>
                    <a:bodyPr/>
                    <a:lstStyle/>
                    <a:p>
                      <a:pPr marL="0" marR="0" algn="ctr">
                        <a:lnSpc>
                          <a:spcPct val="107000"/>
                        </a:lnSpc>
                        <a:spcBef>
                          <a:spcPts val="0"/>
                        </a:spcBef>
                        <a:spcAft>
                          <a:spcPts val="0"/>
                        </a:spcAft>
                      </a:pPr>
                      <a:r>
                        <a:rPr lang="ka-GE" sz="1100">
                          <a:effectLst/>
                        </a:rPr>
                        <a:t>RLQ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3.1</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61122742"/>
                  </a:ext>
                </a:extLst>
              </a:tr>
              <a:tr h="190500">
                <a:tc>
                  <a:txBody>
                    <a:bodyPr/>
                    <a:lstStyle/>
                    <a:p>
                      <a:pPr marL="0" marR="0" algn="ctr">
                        <a:lnSpc>
                          <a:spcPct val="107000"/>
                        </a:lnSpc>
                        <a:spcBef>
                          <a:spcPts val="0"/>
                        </a:spcBef>
                        <a:spcAft>
                          <a:spcPts val="0"/>
                        </a:spcAft>
                      </a:pPr>
                      <a:r>
                        <a:rPr lang="ka-GE" sz="1100">
                          <a:effectLst/>
                        </a:rPr>
                        <a:t>SZS</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0.6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3408852666"/>
                  </a:ext>
                </a:extLst>
              </a:tr>
              <a:tr h="190500">
                <a:tc>
                  <a:txBody>
                    <a:bodyPr/>
                    <a:lstStyle/>
                    <a:p>
                      <a:pPr marL="0" marR="0" algn="ctr">
                        <a:lnSpc>
                          <a:spcPct val="107000"/>
                        </a:lnSpc>
                        <a:spcBef>
                          <a:spcPts val="0"/>
                        </a:spcBef>
                        <a:spcAft>
                          <a:spcPts val="0"/>
                        </a:spcAft>
                      </a:pPr>
                      <a:r>
                        <a:rPr lang="ka-GE" sz="1100">
                          <a:effectLst/>
                        </a:rPr>
                        <a:t>SJV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0.8</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2909818121"/>
                  </a:ext>
                </a:extLst>
              </a:tr>
              <a:tr h="190500">
                <a:tc>
                  <a:txBody>
                    <a:bodyPr/>
                    <a:lstStyle/>
                    <a:p>
                      <a:pPr marL="0" marR="0" algn="ctr">
                        <a:lnSpc>
                          <a:spcPct val="107000"/>
                        </a:lnSpc>
                        <a:spcBef>
                          <a:spcPts val="0"/>
                        </a:spcBef>
                        <a:spcAft>
                          <a:spcPts val="0"/>
                        </a:spcAft>
                      </a:pPr>
                      <a:r>
                        <a:rPr lang="ka-GE" sz="1100">
                          <a:effectLst/>
                        </a:rPr>
                        <a:t>QQR</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a:effectLst/>
                        </a:rPr>
                        <a:t>0.6</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1906332764"/>
                  </a:ext>
                </a:extLst>
              </a:tr>
              <a:tr h="190500">
                <a:tc>
                  <a:txBody>
                    <a:bodyPr/>
                    <a:lstStyle/>
                    <a:p>
                      <a:pPr marL="0" marR="0" algn="ctr">
                        <a:lnSpc>
                          <a:spcPct val="107000"/>
                        </a:lnSpc>
                        <a:spcBef>
                          <a:spcPts val="0"/>
                        </a:spcBef>
                        <a:spcAft>
                          <a:spcPts val="0"/>
                        </a:spcAft>
                      </a:pPr>
                      <a:r>
                        <a:rPr lang="ka-GE" sz="1100">
                          <a:effectLst/>
                        </a:rPr>
                        <a:t>SHQ</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ctr">
                        <a:lnSpc>
                          <a:spcPct val="107000"/>
                        </a:lnSpc>
                        <a:spcBef>
                          <a:spcPts val="0"/>
                        </a:spcBef>
                        <a:spcAft>
                          <a:spcPts val="0"/>
                        </a:spcAft>
                      </a:pPr>
                      <a:r>
                        <a:rPr lang="ka-GE" sz="1100" dirty="0">
                          <a:effectLst/>
                        </a:rPr>
                        <a:t>2.9</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extLst>
                  <a:ext uri="{0D108BD9-81ED-4DB2-BD59-A6C34878D82A}">
                    <a16:rowId xmlns:a16="http://schemas.microsoft.com/office/drawing/2014/main" xmlns="" val="449045745"/>
                  </a:ext>
                </a:extLst>
              </a:tr>
            </a:tbl>
          </a:graphicData>
        </a:graphic>
      </p:graphicFrame>
      <p:sp>
        <p:nvSpPr>
          <p:cNvPr id="7" name="Rectangle 6"/>
          <p:cNvSpPr/>
          <p:nvPr/>
        </p:nvSpPr>
        <p:spPr>
          <a:xfrm>
            <a:off x="6503212" y="5768156"/>
            <a:ext cx="2464136" cy="276999"/>
          </a:xfrm>
          <a:prstGeom prst="rect">
            <a:avLst/>
          </a:prstGeom>
        </p:spPr>
        <p:txBody>
          <a:bodyPr wrap="none">
            <a:spAutoFit/>
          </a:bodyPr>
          <a:lstStyle/>
          <a:p>
            <a:r>
              <a:rPr lang="en-US" sz="1200" dirty="0" err="1">
                <a:latin typeface="Calibri" panose="020F0502020204030204" pitchFamily="34" charset="0"/>
                <a:ea typeface="Calibri" panose="020F0502020204030204" pitchFamily="34" charset="0"/>
              </a:rPr>
              <a:t>წილი</a:t>
            </a:r>
            <a:r>
              <a:rPr lang="en-US" sz="1200" dirty="0">
                <a:latin typeface="Calibri" panose="020F0502020204030204" pitchFamily="34" charset="0"/>
                <a:ea typeface="Calibri" panose="020F0502020204030204" pitchFamily="34" charset="0"/>
              </a:rPr>
              <a:t> </a:t>
            </a:r>
            <a:r>
              <a:rPr lang="en-US" sz="1200" dirty="0" err="1">
                <a:latin typeface="Calibri" panose="020F0502020204030204" pitchFamily="34" charset="0"/>
                <a:ea typeface="Calibri" panose="020F0502020204030204" pitchFamily="34" charset="0"/>
              </a:rPr>
              <a:t>საერთო</a:t>
            </a:r>
            <a:r>
              <a:rPr lang="en-US" sz="1200" dirty="0">
                <a:latin typeface="Calibri" panose="020F0502020204030204" pitchFamily="34" charset="0"/>
                <a:ea typeface="Calibri" panose="020F0502020204030204" pitchFamily="34" charset="0"/>
              </a:rPr>
              <a:t> </a:t>
            </a:r>
            <a:r>
              <a:rPr lang="en-US" sz="1200" dirty="0" err="1">
                <a:latin typeface="Calibri" panose="020F0502020204030204" pitchFamily="34" charset="0"/>
                <a:ea typeface="Calibri" panose="020F0502020204030204" pitchFamily="34" charset="0"/>
              </a:rPr>
              <a:t>უთანაბრობაში</a:t>
            </a:r>
            <a:r>
              <a:rPr lang="en-US" sz="1200" dirty="0">
                <a:latin typeface="Calibri" panose="020F0502020204030204" pitchFamily="34" charset="0"/>
                <a:ea typeface="Calibri" panose="020F0502020204030204" pitchFamily="34" charset="0"/>
              </a:rPr>
              <a:t> (%)</a:t>
            </a:r>
            <a:endParaRPr lang="en-US" sz="1200" dirty="0"/>
          </a:p>
        </p:txBody>
      </p:sp>
      <mc:AlternateContent xmlns:mc="http://schemas.openxmlformats.org/markup-compatibility/2006" xmlns:a14="http://schemas.microsoft.com/office/drawing/2010/main">
        <mc:Choice Requires="a14">
          <p:sp>
            <p:nvSpPr>
              <p:cNvPr id="8" name="Rectangle 7"/>
              <p:cNvSpPr/>
              <p:nvPr/>
            </p:nvSpPr>
            <p:spPr>
              <a:xfrm>
                <a:off x="399220" y="4253737"/>
                <a:ext cx="1347035"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𝛿</m:t>
                      </m:r>
                      <m:r>
                        <a:rPr lang="en-US" i="0">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𝐶</m:t>
                          </m:r>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num>
                        <m:den>
                          <m:r>
                            <a:rPr lang="en-US" i="1">
                              <a:latin typeface="Cambria Math" panose="02040503050406030204" pitchFamily="18" charset="0"/>
                            </a:rPr>
                            <m:t>𝐶</m:t>
                          </m:r>
                        </m:den>
                      </m:f>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399220" y="4253737"/>
                <a:ext cx="1347035" cy="612732"/>
              </a:xfrm>
              <a:prstGeom prst="rect">
                <a:avLst/>
              </a:prstGeom>
              <a:blipFill>
                <a:blip r:embed="rId3"/>
                <a:stretch>
                  <a:fillRect/>
                </a:stretch>
              </a:blipFill>
            </p:spPr>
            <p:txBody>
              <a:bodyPr/>
              <a:lstStyle/>
              <a:p>
                <a:r>
                  <a:rPr lang="en-US">
                    <a:noFill/>
                  </a:rPr>
                  <a:t> </a:t>
                </a:r>
              </a:p>
            </p:txBody>
          </p:sp>
        </mc:Fallback>
      </mc:AlternateContent>
      <p:sp>
        <p:nvSpPr>
          <p:cNvPr id="9" name="Rectangle 8"/>
          <p:cNvSpPr/>
          <p:nvPr/>
        </p:nvSpPr>
        <p:spPr>
          <a:xfrm>
            <a:off x="1979221" y="4253737"/>
            <a:ext cx="3297965" cy="738664"/>
          </a:xfrm>
          <a:prstGeom prst="rect">
            <a:avLst/>
          </a:prstGeom>
        </p:spPr>
        <p:txBody>
          <a:bodyPr wrap="square">
            <a:spAutoFit/>
          </a:bodyPr>
          <a:lstStyle/>
          <a:p>
            <a:r>
              <a:rPr lang="ka-GE" sz="1400" dirty="0">
                <a:ea typeface="Calibri" panose="020F0502020204030204" pitchFamily="34" charset="0"/>
                <a:cs typeface="Calibri" panose="020F0502020204030204" pitchFamily="34" charset="0"/>
              </a:rPr>
              <a:t>დიფერენციაცია - 0,33-მდე; </a:t>
            </a:r>
            <a:endParaRPr lang="ka-GE" sz="1400" dirty="0" smtClean="0">
              <a:ea typeface="Calibri" panose="020F0502020204030204" pitchFamily="34" charset="0"/>
              <a:cs typeface="Calibri" panose="020F0502020204030204" pitchFamily="34" charset="0"/>
            </a:endParaRPr>
          </a:p>
          <a:p>
            <a:r>
              <a:rPr lang="ka-GE" sz="1400" dirty="0" smtClean="0">
                <a:ea typeface="Calibri" panose="020F0502020204030204" pitchFamily="34" charset="0"/>
                <a:cs typeface="Calibri" panose="020F0502020204030204" pitchFamily="34" charset="0"/>
              </a:rPr>
              <a:t>ასიმეტრია </a:t>
            </a:r>
            <a:r>
              <a:rPr lang="ka-GE" sz="1400" dirty="0">
                <a:ea typeface="Calibri" panose="020F0502020204030204" pitchFamily="34" charset="0"/>
                <a:cs typeface="Calibri" panose="020F0502020204030204" pitchFamily="34" charset="0"/>
              </a:rPr>
              <a:t>- 0,33 ÷ 0,67 ინტერვალში </a:t>
            </a:r>
            <a:endParaRPr lang="ka-GE" sz="1400" dirty="0" smtClean="0">
              <a:ea typeface="Calibri" panose="020F0502020204030204" pitchFamily="34" charset="0"/>
              <a:cs typeface="Calibri" panose="020F0502020204030204" pitchFamily="34" charset="0"/>
            </a:endParaRPr>
          </a:p>
          <a:p>
            <a:r>
              <a:rPr lang="ka-GE" sz="1400" dirty="0" smtClean="0">
                <a:ea typeface="Calibri" panose="020F0502020204030204" pitchFamily="34" charset="0"/>
                <a:cs typeface="Calibri" panose="020F0502020204030204" pitchFamily="34" charset="0"/>
              </a:rPr>
              <a:t>პოლარიზაცია </a:t>
            </a:r>
            <a:r>
              <a:rPr lang="ka-GE" sz="1400" dirty="0">
                <a:ea typeface="Calibri" panose="020F0502020204030204" pitchFamily="34" charset="0"/>
                <a:cs typeface="Calibri" panose="020F0502020204030204" pitchFamily="34" charset="0"/>
              </a:rPr>
              <a:t>- 0,67-ზე მეტი</a:t>
            </a:r>
            <a:endParaRPr lang="en-US" sz="1400" dirty="0"/>
          </a:p>
        </p:txBody>
      </p:sp>
      <mc:AlternateContent xmlns:mc="http://schemas.openxmlformats.org/markup-compatibility/2006" xmlns:a14="http://schemas.microsoft.com/office/drawing/2010/main">
        <mc:Choice Requires="a14">
          <p:sp>
            <p:nvSpPr>
              <p:cNvPr id="10" name="Rectangle 9"/>
              <p:cNvSpPr/>
              <p:nvPr/>
            </p:nvSpPr>
            <p:spPr>
              <a:xfrm>
                <a:off x="834498" y="5458745"/>
                <a:ext cx="1823513" cy="89582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𝑖</m:t>
                          </m:r>
                        </m:sub>
                      </m:sSub>
                      <m:r>
                        <a:rPr lang="en-US" i="0">
                          <a:latin typeface="Cambria Math" panose="02040503050406030204" pitchFamily="18" charset="0"/>
                        </a:rPr>
                        <m:t>=</m:t>
                      </m:r>
                      <m:f>
                        <m:fPr>
                          <m:ctrlPr>
                            <a:rPr lang="en-US" i="1">
                              <a:latin typeface="Cambria Math" panose="02040503050406030204" pitchFamily="18" charset="0"/>
                            </a:rPr>
                          </m:ctrlPr>
                        </m:fPr>
                        <m:num>
                          <m:f>
                            <m:fPr>
                              <m:ctrlPr>
                                <a:rPr lang="en-US" i="1">
                                  <a:latin typeface="Cambria Math" panose="02040503050406030204" pitchFamily="18" charset="0"/>
                                </a:rPr>
                              </m:ctrlPr>
                            </m:fPr>
                            <m:num>
                              <m:r>
                                <a:rPr lang="en-US" i="0">
                                  <a:latin typeface="Cambria Math" panose="02040503050406030204" pitchFamily="18" charset="0"/>
                                </a:rPr>
                                <m:t>1</m:t>
                              </m:r>
                            </m:num>
                            <m:den>
                              <m:r>
                                <a:rPr lang="en-US" i="1">
                                  <a:latin typeface="Cambria Math" panose="02040503050406030204" pitchFamily="18" charset="0"/>
                                </a:rPr>
                                <m:t>𝑛</m:t>
                              </m:r>
                            </m:den>
                          </m:f>
                          <m:sSup>
                            <m:sSupPr>
                              <m:ctrlPr>
                                <a:rPr lang="en-US" i="1">
                                  <a:latin typeface="Cambria Math" panose="02040503050406030204" pitchFamily="18" charset="0"/>
                                </a:rPr>
                              </m:ctrlPr>
                            </m:sSupPr>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r>
                                        <a:rPr lang="en-US" i="0">
                                          <a:latin typeface="Cambria Math" panose="02040503050406030204" pitchFamily="18" charset="0"/>
                                        </a:rPr>
                                        <m:t>−</m:t>
                                      </m:r>
                                      <m:r>
                                        <a:rPr lang="en-US" i="1">
                                          <a:latin typeface="Cambria Math" panose="02040503050406030204" pitchFamily="18" charset="0"/>
                                        </a:rPr>
                                        <m:t>𝐶</m:t>
                                      </m:r>
                                    </m:num>
                                    <m:den>
                                      <m:r>
                                        <a:rPr lang="en-US" i="1">
                                          <a:latin typeface="Cambria Math" panose="02040503050406030204" pitchFamily="18" charset="0"/>
                                        </a:rPr>
                                        <m:t>𝐶</m:t>
                                      </m:r>
                                    </m:den>
                                  </m:f>
                                </m:e>
                              </m:d>
                            </m:e>
                            <m:sup>
                              <m:r>
                                <a:rPr lang="en-US" i="0">
                                  <a:latin typeface="Cambria Math" panose="02040503050406030204" pitchFamily="18" charset="0"/>
                                </a:rPr>
                                <m:t>2</m:t>
                              </m:r>
                            </m:sup>
                          </m:sSup>
                        </m:num>
                        <m:den>
                          <m:sSup>
                            <m:sSupPr>
                              <m:ctrlPr>
                                <a:rPr lang="en-US" i="1">
                                  <a:latin typeface="Cambria Math" panose="02040503050406030204" pitchFamily="18" charset="0"/>
                                </a:rPr>
                              </m:ctrlPr>
                            </m:sSupPr>
                            <m:e>
                              <m:r>
                                <a:rPr lang="en-US" i="1">
                                  <a:latin typeface="Cambria Math" panose="02040503050406030204" pitchFamily="18" charset="0"/>
                                </a:rPr>
                                <m:t>𝜎</m:t>
                              </m:r>
                            </m:e>
                            <m:sup>
                              <m:r>
                                <a:rPr lang="en-US" i="0">
                                  <a:latin typeface="Cambria Math" panose="02040503050406030204" pitchFamily="18" charset="0"/>
                                </a:rPr>
                                <m:t>2</m:t>
                              </m:r>
                            </m:sup>
                          </m:sSup>
                        </m:den>
                      </m:f>
                    </m:oMath>
                  </m:oMathPara>
                </a14:m>
                <a:endParaRPr lang="en-US" dirty="0"/>
              </a:p>
            </p:txBody>
          </p:sp>
        </mc:Choice>
        <mc:Fallback xmlns="">
          <p:sp>
            <p:nvSpPr>
              <p:cNvPr id="10" name="Rectangle 9"/>
              <p:cNvSpPr>
                <a:spLocks noRot="1" noChangeAspect="1" noMove="1" noResize="1" noEditPoints="1" noAdjustHandles="1" noChangeArrowheads="1" noChangeShapeType="1" noTextEdit="1"/>
              </p:cNvSpPr>
              <p:nvPr/>
            </p:nvSpPr>
            <p:spPr>
              <a:xfrm>
                <a:off x="834498" y="5458745"/>
                <a:ext cx="1823513" cy="895823"/>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3074232" y="5506002"/>
                <a:ext cx="2362185" cy="84856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𝜎</m:t>
                          </m:r>
                        </m:e>
                        <m:sup>
                          <m:r>
                            <a:rPr lang="en-US" i="0">
                              <a:latin typeface="Cambria Math" panose="02040503050406030204" pitchFamily="18" charset="0"/>
                            </a:rPr>
                            <m:t>2</m:t>
                          </m:r>
                        </m:sup>
                      </m:sSup>
                      <m:r>
                        <a:rPr lang="en-US" i="0">
                          <a:latin typeface="Cambria Math" panose="02040503050406030204" pitchFamily="18" charset="0"/>
                        </a:rPr>
                        <m:t>= </m:t>
                      </m:r>
                      <m:f>
                        <m:fPr>
                          <m:ctrlPr>
                            <a:rPr lang="en-US" i="1">
                              <a:latin typeface="Cambria Math" panose="02040503050406030204" pitchFamily="18" charset="0"/>
                            </a:rPr>
                          </m:ctrlPr>
                        </m:fPr>
                        <m:num>
                          <m:r>
                            <a:rPr lang="en-US" i="0">
                              <a:latin typeface="Cambria Math" panose="02040503050406030204" pitchFamily="18" charset="0"/>
                            </a:rPr>
                            <m:t>1</m:t>
                          </m:r>
                        </m:num>
                        <m:den>
                          <m:r>
                            <a:rPr lang="en-US" i="1">
                              <a:latin typeface="Cambria Math" panose="02040503050406030204" pitchFamily="18" charset="0"/>
                            </a:rPr>
                            <m:t>𝑛</m:t>
                          </m:r>
                        </m:den>
                      </m:f>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0">
                              <a:latin typeface="Cambria Math" panose="02040503050406030204" pitchFamily="18" charset="0"/>
                            </a:rPr>
                            <m:t>=1</m:t>
                          </m:r>
                        </m:sub>
                        <m:sup>
                          <m:r>
                            <a:rPr lang="en-US" i="1">
                              <a:latin typeface="Cambria Math" panose="02040503050406030204" pitchFamily="18" charset="0"/>
                            </a:rPr>
                            <m:t>𝑛</m:t>
                          </m:r>
                        </m:sup>
                        <m:e>
                          <m:sSup>
                            <m:sSupPr>
                              <m:ctrlPr>
                                <a:rPr lang="en-US" i="1">
                                  <a:latin typeface="Cambria Math" panose="02040503050406030204" pitchFamily="18" charset="0"/>
                                </a:rPr>
                              </m:ctrlPr>
                            </m:sSupPr>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r>
                                        <a:rPr lang="en-US" i="0">
                                          <a:latin typeface="Cambria Math" panose="02040503050406030204" pitchFamily="18" charset="0"/>
                                        </a:rPr>
                                        <m:t>−</m:t>
                                      </m:r>
                                      <m:r>
                                        <a:rPr lang="en-US" i="1">
                                          <a:latin typeface="Cambria Math" panose="02040503050406030204" pitchFamily="18" charset="0"/>
                                        </a:rPr>
                                        <m:t>𝐶</m:t>
                                      </m:r>
                                    </m:num>
                                    <m:den>
                                      <m:r>
                                        <a:rPr lang="en-US" i="1">
                                          <a:latin typeface="Cambria Math" panose="02040503050406030204" pitchFamily="18" charset="0"/>
                                        </a:rPr>
                                        <m:t>𝐶</m:t>
                                      </m:r>
                                    </m:den>
                                  </m:f>
                                </m:e>
                              </m:d>
                            </m:e>
                            <m:sup>
                              <m:r>
                                <a:rPr lang="en-US" i="0">
                                  <a:latin typeface="Cambria Math" panose="02040503050406030204" pitchFamily="18" charset="0"/>
                                </a:rPr>
                                <m:t>2</m:t>
                              </m:r>
                            </m:sup>
                          </m:sSup>
                        </m:e>
                      </m:nary>
                    </m:oMath>
                  </m:oMathPara>
                </a14:m>
                <a:endParaRPr lang="en-US" dirty="0"/>
              </a:p>
            </p:txBody>
          </p:sp>
        </mc:Choice>
        <mc:Fallback xmlns="">
          <p:sp>
            <p:nvSpPr>
              <p:cNvPr id="11" name="Rectangle 10"/>
              <p:cNvSpPr>
                <a:spLocks noRot="1" noChangeAspect="1" noMove="1" noResize="1" noEditPoints="1" noAdjustHandles="1" noChangeArrowheads="1" noChangeShapeType="1" noTextEdit="1"/>
              </p:cNvSpPr>
              <p:nvPr/>
            </p:nvSpPr>
            <p:spPr>
              <a:xfrm>
                <a:off x="3074232" y="5506002"/>
                <a:ext cx="2362185" cy="848566"/>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90651483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6C12DB-A197-4203-8576-EFCF05E1957E}"/>
              </a:ext>
            </a:extLst>
          </p:cNvPr>
          <p:cNvSpPr txBox="1"/>
          <p:nvPr/>
        </p:nvSpPr>
        <p:spPr>
          <a:xfrm>
            <a:off x="0" y="2781740"/>
            <a:ext cx="12192000" cy="1384995"/>
          </a:xfrm>
          <a:prstGeom prst="rect">
            <a:avLst/>
          </a:prstGeom>
          <a:noFill/>
        </p:spPr>
        <p:txBody>
          <a:bodyPr wrap="square">
            <a:spAutoFit/>
          </a:bodyPr>
          <a:lstStyle>
            <a:defPPr>
              <a:defRPr lang="en-US"/>
            </a:defPPr>
            <a:lvl1pPr algn="ctr">
              <a:defRPr sz="2000" spc="300">
                <a:latin typeface="Calibri" panose="020F0502020204030204" pitchFamily="34" charset="0"/>
                <a:cs typeface="Calibri" panose="020F0502020204030204" pitchFamily="34" charset="0"/>
              </a:defRPr>
            </a:lvl1pPr>
          </a:lstStyle>
          <a:p>
            <a:r>
              <a:rPr lang="ka-GE" sz="2800" dirty="0"/>
              <a:t>ეკონომიკური სისტემის კოვიდ პანდემიის პირობებში </a:t>
            </a:r>
            <a:endParaRPr lang="en-US" sz="2800" dirty="0"/>
          </a:p>
          <a:p>
            <a:r>
              <a:rPr lang="ka-GE" sz="2800" dirty="0"/>
              <a:t>ფუნქციონირების სტრატეგიის კვლევა</a:t>
            </a:r>
            <a:endParaRPr lang="en-US" sz="2800" dirty="0"/>
          </a:p>
          <a:p>
            <a:r>
              <a:rPr lang="ka-GE" sz="2800" dirty="0"/>
              <a:t>მარკოვის ჯაჭვების მეშვეობით</a:t>
            </a:r>
            <a:endParaRPr lang="en-US" sz="2800" dirty="0"/>
          </a:p>
        </p:txBody>
      </p:sp>
    </p:spTree>
    <p:extLst>
      <p:ext uri="{BB962C8B-B14F-4D97-AF65-F5344CB8AC3E}">
        <p14:creationId xmlns:p14="http://schemas.microsoft.com/office/powerpoint/2010/main" val="24044835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23157" y="1130216"/>
            <a:ext cx="4810743" cy="2907393"/>
          </a:xfrm>
          <a:prstGeom prst="rect">
            <a:avLst/>
          </a:prstGeom>
        </p:spPr>
      </p:pic>
      <p:sp>
        <p:nvSpPr>
          <p:cNvPr id="2" name="Rectangle 1"/>
          <p:cNvSpPr/>
          <p:nvPr/>
        </p:nvSpPr>
        <p:spPr>
          <a:xfrm>
            <a:off x="910441" y="4037609"/>
            <a:ext cx="4730338" cy="276999"/>
          </a:xfrm>
          <a:prstGeom prst="rect">
            <a:avLst/>
          </a:prstGeom>
        </p:spPr>
        <p:txBody>
          <a:bodyPr wrap="square">
            <a:spAutoFit/>
          </a:bodyPr>
          <a:lstStyle/>
          <a:p>
            <a:r>
              <a:rPr lang="ka-GE" sz="1200" dirty="0">
                <a:ea typeface="Calibri" panose="020F0502020204030204" pitchFamily="34" charset="0"/>
                <a:cs typeface="Times New Roman" panose="02020603050405020304" pitchFamily="18" charset="0"/>
              </a:rPr>
              <a:t>მარკოვის პროცესების მდგომარეობათა გრაფის ვიზუალიზაცია</a:t>
            </a:r>
            <a:endParaRPr lang="en-US" sz="1200" dirty="0"/>
          </a:p>
        </p:txBody>
      </p:sp>
      <p:sp>
        <p:nvSpPr>
          <p:cNvPr id="5" name="Rectangle 4"/>
          <p:cNvSpPr/>
          <p:nvPr/>
        </p:nvSpPr>
        <p:spPr>
          <a:xfrm>
            <a:off x="5638829" y="1159365"/>
            <a:ext cx="3693640" cy="307777"/>
          </a:xfrm>
          <a:prstGeom prst="rect">
            <a:avLst/>
          </a:prstGeom>
        </p:spPr>
        <p:txBody>
          <a:bodyPr wrap="none">
            <a:spAutoFit/>
          </a:bodyPr>
          <a:lstStyle/>
          <a:p>
            <a:r>
              <a:rPr lang="ka-GE" sz="1400" dirty="0">
                <a:ea typeface="Times New Roman" panose="02020603050405020304" pitchFamily="18" charset="0"/>
                <a:cs typeface="Times New Roman" panose="02020603050405020304" pitchFamily="18" charset="0"/>
              </a:rPr>
              <a:t>საწყის ალბათობათა </a:t>
            </a:r>
            <a:r>
              <a:rPr lang="ka-GE" sz="1400" dirty="0" smtClean="0">
                <a:ea typeface="Times New Roman" panose="02020603050405020304" pitchFamily="18" charset="0"/>
                <a:cs typeface="Times New Roman" panose="02020603050405020304" pitchFamily="18" charset="0"/>
              </a:rPr>
              <a:t>ვექტორი </a:t>
            </a:r>
            <a:r>
              <a:rPr lang="ka-GE" sz="1400" dirty="0"/>
              <a:t>[0.0, 0.5, 0.5] </a:t>
            </a:r>
            <a:endParaRPr lang="en-US" sz="1400" dirty="0"/>
          </a:p>
        </p:txBody>
      </p:sp>
      <p:graphicFrame>
        <p:nvGraphicFramePr>
          <p:cNvPr id="6" name="Table 5"/>
          <p:cNvGraphicFramePr>
            <a:graphicFrameLocks noGrp="1"/>
          </p:cNvGraphicFramePr>
          <p:nvPr>
            <p:extLst>
              <p:ext uri="{D42A27DB-BD31-4B8C-83A1-F6EECF244321}">
                <p14:modId xmlns:p14="http://schemas.microsoft.com/office/powerpoint/2010/main" val="516759584"/>
              </p:ext>
            </p:extLst>
          </p:nvPr>
        </p:nvGraphicFramePr>
        <p:xfrm>
          <a:off x="5640781" y="1634235"/>
          <a:ext cx="6341425" cy="1132715"/>
        </p:xfrm>
        <a:graphic>
          <a:graphicData uri="http://schemas.openxmlformats.org/drawingml/2006/table">
            <a:tbl>
              <a:tblPr firstRow="1" firstCol="1" bandRow="1">
                <a:tableStyleId>{5C22544A-7EE6-4342-B048-85BDC9FD1C3A}</a:tableStyleId>
              </a:tblPr>
              <a:tblGrid>
                <a:gridCol w="1167795">
                  <a:extLst>
                    <a:ext uri="{9D8B030D-6E8A-4147-A177-3AD203B41FA5}">
                      <a16:colId xmlns:a16="http://schemas.microsoft.com/office/drawing/2014/main" xmlns="" val="1049073362"/>
                    </a:ext>
                  </a:extLst>
                </a:gridCol>
                <a:gridCol w="699380">
                  <a:extLst>
                    <a:ext uri="{9D8B030D-6E8A-4147-A177-3AD203B41FA5}">
                      <a16:colId xmlns:a16="http://schemas.microsoft.com/office/drawing/2014/main" xmlns="" val="2187307198"/>
                    </a:ext>
                  </a:extLst>
                </a:gridCol>
                <a:gridCol w="745395">
                  <a:extLst>
                    <a:ext uri="{9D8B030D-6E8A-4147-A177-3AD203B41FA5}">
                      <a16:colId xmlns:a16="http://schemas.microsoft.com/office/drawing/2014/main" xmlns="" val="3137824411"/>
                    </a:ext>
                  </a:extLst>
                </a:gridCol>
                <a:gridCol w="1092530">
                  <a:extLst>
                    <a:ext uri="{9D8B030D-6E8A-4147-A177-3AD203B41FA5}">
                      <a16:colId xmlns:a16="http://schemas.microsoft.com/office/drawing/2014/main" xmlns="" val="519069353"/>
                    </a:ext>
                  </a:extLst>
                </a:gridCol>
                <a:gridCol w="162560">
                  <a:extLst>
                    <a:ext uri="{9D8B030D-6E8A-4147-A177-3AD203B41FA5}">
                      <a16:colId xmlns:a16="http://schemas.microsoft.com/office/drawing/2014/main" xmlns="" val="710362473"/>
                    </a:ext>
                  </a:extLst>
                </a:gridCol>
                <a:gridCol w="633086">
                  <a:extLst>
                    <a:ext uri="{9D8B030D-6E8A-4147-A177-3AD203B41FA5}">
                      <a16:colId xmlns:a16="http://schemas.microsoft.com/office/drawing/2014/main" xmlns="" val="592508886"/>
                    </a:ext>
                  </a:extLst>
                </a:gridCol>
                <a:gridCol w="795647">
                  <a:extLst>
                    <a:ext uri="{9D8B030D-6E8A-4147-A177-3AD203B41FA5}">
                      <a16:colId xmlns:a16="http://schemas.microsoft.com/office/drawing/2014/main" xmlns="" val="3285681695"/>
                    </a:ext>
                  </a:extLst>
                </a:gridCol>
                <a:gridCol w="1045032">
                  <a:extLst>
                    <a:ext uri="{9D8B030D-6E8A-4147-A177-3AD203B41FA5}">
                      <a16:colId xmlns:a16="http://schemas.microsoft.com/office/drawing/2014/main" xmlns="" val="3161910018"/>
                    </a:ext>
                  </a:extLst>
                </a:gridCol>
              </a:tblGrid>
              <a:tr h="226543">
                <a:tc>
                  <a:txBody>
                    <a:bodyPr/>
                    <a:lstStyle/>
                    <a:p>
                      <a:pPr marL="0" marR="0" algn="ctr">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gridSpan="3">
                  <a:txBody>
                    <a:bodyPr/>
                    <a:lstStyle/>
                    <a:p>
                      <a:pPr marL="0" marR="0" algn="ctr">
                        <a:lnSpc>
                          <a:spcPct val="107000"/>
                        </a:lnSpc>
                        <a:spcBef>
                          <a:spcPts val="0"/>
                        </a:spcBef>
                        <a:spcAft>
                          <a:spcPts val="0"/>
                        </a:spcAft>
                      </a:pPr>
                      <a:r>
                        <a:rPr lang="en-US" sz="1100">
                          <a:effectLst/>
                        </a:rPr>
                        <a:t>რბილი მიდგომა</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rowSpan="2">
                  <a:txBody>
                    <a:bodyPr/>
                    <a:lstStyle/>
                    <a:p>
                      <a:pPr marL="0" marR="0" algn="ctr">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gridSpan="3">
                  <a:txBody>
                    <a:bodyPr/>
                    <a:lstStyle/>
                    <a:p>
                      <a:pPr marL="0" marR="0" algn="ctr">
                        <a:lnSpc>
                          <a:spcPct val="107000"/>
                        </a:lnSpc>
                        <a:spcBef>
                          <a:spcPts val="0"/>
                        </a:spcBef>
                        <a:spcAft>
                          <a:spcPts val="0"/>
                        </a:spcAft>
                      </a:pPr>
                      <a:r>
                        <a:rPr lang="en-US" sz="1100">
                          <a:effectLst/>
                        </a:rPr>
                        <a:t>მკაცრი მიდგომა</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590790927"/>
                  </a:ext>
                </a:extLst>
              </a:tr>
              <a:tr h="226543">
                <a:tc>
                  <a:txBody>
                    <a:bodyPr/>
                    <a:lstStyle/>
                    <a:p>
                      <a:pPr marL="0" marR="0" algn="ctr">
                        <a:lnSpc>
                          <a:spcPct val="107000"/>
                        </a:lnSpc>
                        <a:spcBef>
                          <a:spcPts val="0"/>
                        </a:spcBef>
                        <a:spcAft>
                          <a:spcPts val="0"/>
                        </a:spcAft>
                      </a:pPr>
                      <a:r>
                        <a:rPr lang="en-US" sz="1100">
                          <a:effectLst/>
                        </a:rPr>
                        <a:t>შეზღუდვები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გარეშე</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ზომიერი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მაქსიმალური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vMerge="1">
                  <a:txBody>
                    <a:bodyPr/>
                    <a:lstStyle/>
                    <a:p>
                      <a:endParaRPr lang="en-US"/>
                    </a:p>
                  </a:txBody>
                  <a:tcPr/>
                </a:tc>
                <a:tc>
                  <a:txBody>
                    <a:bodyPr/>
                    <a:lstStyle/>
                    <a:p>
                      <a:pPr marL="0" marR="0" algn="ctr">
                        <a:lnSpc>
                          <a:spcPct val="107000"/>
                        </a:lnSpc>
                        <a:spcBef>
                          <a:spcPts val="0"/>
                        </a:spcBef>
                        <a:spcAft>
                          <a:spcPts val="0"/>
                        </a:spcAft>
                      </a:pPr>
                      <a:r>
                        <a:rPr lang="en-US" sz="1100">
                          <a:effectLst/>
                        </a:rPr>
                        <a:t>გარეშე</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ზომიერი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მაქსიმალური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570743977"/>
                  </a:ext>
                </a:extLst>
              </a:tr>
              <a:tr h="226543">
                <a:tc>
                  <a:txBody>
                    <a:bodyPr/>
                    <a:lstStyle/>
                    <a:p>
                      <a:pPr marL="0" marR="0">
                        <a:lnSpc>
                          <a:spcPct val="107000"/>
                        </a:lnSpc>
                        <a:spcBef>
                          <a:spcPts val="0"/>
                        </a:spcBef>
                        <a:spcAft>
                          <a:spcPts val="0"/>
                        </a:spcAft>
                      </a:pPr>
                      <a:r>
                        <a:rPr lang="en-US" sz="1100">
                          <a:effectLst/>
                        </a:rPr>
                        <a:t>გარეშე</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70469490"/>
                  </a:ext>
                </a:extLst>
              </a:tr>
              <a:tr h="226543">
                <a:tc>
                  <a:txBody>
                    <a:bodyPr/>
                    <a:lstStyle/>
                    <a:p>
                      <a:pPr marL="0" marR="0">
                        <a:lnSpc>
                          <a:spcPct val="107000"/>
                        </a:lnSpc>
                        <a:spcBef>
                          <a:spcPts val="0"/>
                        </a:spcBef>
                        <a:spcAft>
                          <a:spcPts val="0"/>
                        </a:spcAft>
                      </a:pPr>
                      <a:r>
                        <a:rPr lang="en-US" sz="1100">
                          <a:effectLst/>
                        </a:rPr>
                        <a:t>ზომიერი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609011952"/>
                  </a:ext>
                </a:extLst>
              </a:tr>
              <a:tr h="226543">
                <a:tc>
                  <a:txBody>
                    <a:bodyPr/>
                    <a:lstStyle/>
                    <a:p>
                      <a:pPr marL="0" marR="0">
                        <a:lnSpc>
                          <a:spcPct val="107000"/>
                        </a:lnSpc>
                        <a:spcBef>
                          <a:spcPts val="0"/>
                        </a:spcBef>
                        <a:spcAft>
                          <a:spcPts val="0"/>
                        </a:spcAft>
                      </a:pPr>
                      <a:r>
                        <a:rPr lang="en-US" sz="1100">
                          <a:effectLst/>
                        </a:rPr>
                        <a:t>მაქსიმალური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0.8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996950634"/>
                  </a:ext>
                </a:extLst>
              </a:tr>
            </a:tbl>
          </a:graphicData>
        </a:graphic>
      </p:graphicFrame>
      <p:sp>
        <p:nvSpPr>
          <p:cNvPr id="7" name="Rectangle 6"/>
          <p:cNvSpPr/>
          <p:nvPr/>
        </p:nvSpPr>
        <p:spPr>
          <a:xfrm>
            <a:off x="7485649" y="2766950"/>
            <a:ext cx="2651688" cy="276999"/>
          </a:xfrm>
          <a:prstGeom prst="rect">
            <a:avLst/>
          </a:prstGeom>
        </p:spPr>
        <p:txBody>
          <a:bodyPr wrap="none">
            <a:spAutoFit/>
          </a:bodyPr>
          <a:lstStyle/>
          <a:p>
            <a:r>
              <a:rPr lang="ka-GE" sz="1200" dirty="0">
                <a:ea typeface="Calibri" panose="020F0502020204030204" pitchFamily="34" charset="0"/>
                <a:cs typeface="Times New Roman" panose="02020603050405020304" pitchFamily="18" charset="0"/>
              </a:rPr>
              <a:t>გადასვლის ალბათობების მატრიცა</a:t>
            </a:r>
            <a:endParaRPr lang="en-US" sz="1200" dirty="0"/>
          </a:p>
        </p:txBody>
      </p:sp>
      <p:sp>
        <p:nvSpPr>
          <p:cNvPr id="8" name="Rectangle 7"/>
          <p:cNvSpPr/>
          <p:nvPr/>
        </p:nvSpPr>
        <p:spPr>
          <a:xfrm>
            <a:off x="723157" y="4627925"/>
            <a:ext cx="5368885" cy="369332"/>
          </a:xfrm>
          <a:prstGeom prst="rect">
            <a:avLst/>
          </a:prstGeom>
        </p:spPr>
        <p:txBody>
          <a:bodyPr wrap="square">
            <a:spAutoFit/>
          </a:bodyPr>
          <a:lstStyle/>
          <a:p>
            <a:r>
              <a:rPr lang="ka-GE" dirty="0">
                <a:ea typeface="Times New Roman" panose="02020603050405020304" pitchFamily="18" charset="0"/>
                <a:cs typeface="Times New Roman" panose="02020603050405020304" pitchFamily="18" charset="0"/>
              </a:rPr>
              <a:t>ეკონომიკური სისტემის </a:t>
            </a:r>
            <a:r>
              <a:rPr lang="ka-GE" dirty="0" smtClean="0">
                <a:ea typeface="Times New Roman" panose="02020603050405020304" pitchFamily="18" charset="0"/>
                <a:cs typeface="Times New Roman" panose="02020603050405020304" pitchFamily="18" charset="0"/>
              </a:rPr>
              <a:t>მდგრადობის  პირობები </a:t>
            </a:r>
            <a:endParaRPr lang="en-US" dirty="0"/>
          </a:p>
        </p:txBody>
      </p:sp>
      <mc:AlternateContent xmlns:mc="http://schemas.openxmlformats.org/markup-compatibility/2006" xmlns:a14="http://schemas.microsoft.com/office/drawing/2010/main">
        <mc:Choice Requires="a14">
          <p:sp>
            <p:nvSpPr>
              <p:cNvPr id="9" name="Rectangle 8"/>
              <p:cNvSpPr/>
              <p:nvPr/>
            </p:nvSpPr>
            <p:spPr>
              <a:xfrm>
                <a:off x="7630240" y="5159920"/>
                <a:ext cx="236250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𝑆𝑚</m:t>
                          </m:r>
                        </m:sub>
                      </m:sSub>
                      <m:d>
                        <m:dPr>
                          <m:ctrlPr>
                            <a:rPr lang="en-US" i="1">
                              <a:latin typeface="Cambria Math" panose="02040503050406030204" pitchFamily="18" charset="0"/>
                            </a:rPr>
                          </m:ctrlPr>
                        </m:dPr>
                        <m:e>
                          <m:r>
                            <a:rPr lang="en-US" i="1">
                              <a:latin typeface="Cambria Math" panose="02040503050406030204" pitchFamily="18" charset="0"/>
                            </a:rPr>
                            <m:t>𝑘</m:t>
                          </m:r>
                        </m:e>
                      </m:d>
                      <m:r>
                        <a:rPr lang="en-US" i="0">
                          <a:latin typeface="Cambria Math" panose="02040503050406030204" pitchFamily="18" charset="0"/>
                        </a:rPr>
                        <m:t>&lt;</m:t>
                      </m:r>
                      <m:sSubSup>
                        <m:sSubSupPr>
                          <m:ctrlPr>
                            <a:rPr lang="en-US" i="1">
                              <a:latin typeface="Cambria Math" panose="02040503050406030204" pitchFamily="18" charset="0"/>
                            </a:rPr>
                          </m:ctrlPr>
                        </m:sSubSupPr>
                        <m:e>
                          <m:r>
                            <a:rPr lang="en-US" i="1">
                              <a:latin typeface="Cambria Math" panose="02040503050406030204" pitchFamily="18" charset="0"/>
                            </a:rPr>
                            <m:t>𝑃</m:t>
                          </m:r>
                        </m:e>
                        <m:sub>
                          <m:r>
                            <a:rPr lang="en-US" i="1">
                              <a:latin typeface="Cambria Math" panose="02040503050406030204" pitchFamily="18" charset="0"/>
                            </a:rPr>
                            <m:t>𝑘</m:t>
                          </m:r>
                        </m:sub>
                        <m:sup>
                          <m:r>
                            <a:rPr lang="en-US" i="0">
                              <a:latin typeface="Cambria Math" panose="02040503050406030204" pitchFamily="18" charset="0"/>
                            </a:rPr>
                            <m:t>∗</m:t>
                          </m:r>
                        </m:sup>
                      </m:sSubSup>
                      <m:r>
                        <a:rPr lang="en-US" i="0">
                          <a:latin typeface="Cambria Math" panose="02040503050406030204" pitchFamily="18" charset="0"/>
                        </a:rPr>
                        <m:t>      </m:t>
                      </m:r>
                      <m:r>
                        <a:rPr lang="en-US" i="1">
                          <a:latin typeface="Cambria Math" panose="02040503050406030204" pitchFamily="18" charset="0"/>
                        </a:rPr>
                        <m:t>𝑘</m:t>
                      </m:r>
                      <m:r>
                        <a:rPr lang="en-US" i="0">
                          <a:latin typeface="Cambria Math" panose="02040503050406030204" pitchFamily="18" charset="0"/>
                        </a:rPr>
                        <m:t>∈</m:t>
                      </m:r>
                      <m:r>
                        <a:rPr lang="en-US" i="0">
                          <a:latin typeface="Cambria Math" panose="02040503050406030204" pitchFamily="18" charset="0"/>
                        </a:rPr>
                        <m:t>ℕ</m:t>
                      </m:r>
                    </m:oMath>
                  </m:oMathPara>
                </a14:m>
                <a:endParaRPr lang="en-US" dirty="0"/>
              </a:p>
            </p:txBody>
          </p:sp>
        </mc:Choice>
        <mc:Fallback xmlns="">
          <p:sp>
            <p:nvSpPr>
              <p:cNvPr id="9" name="Rectangle 8"/>
              <p:cNvSpPr>
                <a:spLocks noRot="1" noChangeAspect="1" noMove="1" noResize="1" noEditPoints="1" noAdjustHandles="1" noChangeArrowheads="1" noChangeShapeType="1" noTextEdit="1"/>
              </p:cNvSpPr>
              <p:nvPr/>
            </p:nvSpPr>
            <p:spPr>
              <a:xfrm>
                <a:off x="7630240" y="5159920"/>
                <a:ext cx="2362505" cy="369332"/>
              </a:xfrm>
              <a:prstGeom prst="rect">
                <a:avLst/>
              </a:prstGeom>
              <a:blipFill>
                <a:blip r:embed="rId3"/>
                <a:stretch>
                  <a:fillRect b="-32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7630240" y="5838010"/>
                <a:ext cx="155927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𝑀</m:t>
                      </m:r>
                      <m:d>
                        <m:dPr>
                          <m:begChr m:val="["/>
                          <m:endChr m:val="]"/>
                          <m:ctrlPr>
                            <a:rPr lang="en-US" i="1">
                              <a:latin typeface="Cambria Math" panose="02040503050406030204" pitchFamily="18" charset="0"/>
                            </a:rPr>
                          </m:ctrlPr>
                        </m:dPr>
                        <m:e>
                          <m:r>
                            <a:rPr lang="en-US" i="1">
                              <a:latin typeface="Cambria Math" panose="02040503050406030204" pitchFamily="18" charset="0"/>
                            </a:rPr>
                            <m:t>𝐴𝑉</m:t>
                          </m:r>
                        </m:e>
                      </m:d>
                      <m:r>
                        <a:rPr lang="en-US" i="0">
                          <a:latin typeface="Cambria Math" panose="02040503050406030204" pitchFamily="18" charset="0"/>
                        </a:rPr>
                        <m:t> ∈  </m:t>
                      </m:r>
                      <m:r>
                        <a:rPr lang="en-US" i="1">
                          <a:latin typeface="Cambria Math" panose="02040503050406030204" pitchFamily="18" charset="0"/>
                        </a:rPr>
                        <m:t>𝑊</m:t>
                      </m:r>
                    </m:oMath>
                  </m:oMathPara>
                </a14:m>
                <a:endParaRPr lang="en-US" dirty="0"/>
              </a:p>
            </p:txBody>
          </p:sp>
        </mc:Choice>
        <mc:Fallback xmlns="">
          <p:sp>
            <p:nvSpPr>
              <p:cNvPr id="10" name="Rectangle 9"/>
              <p:cNvSpPr>
                <a:spLocks noRot="1" noChangeAspect="1" noMove="1" noResize="1" noEditPoints="1" noAdjustHandles="1" noChangeArrowheads="1" noChangeShapeType="1" noTextEdit="1"/>
              </p:cNvSpPr>
              <p:nvPr/>
            </p:nvSpPr>
            <p:spPr>
              <a:xfrm>
                <a:off x="7630240" y="5838010"/>
                <a:ext cx="1559273" cy="369332"/>
              </a:xfrm>
              <a:prstGeom prst="rect">
                <a:avLst/>
              </a:prstGeom>
              <a:blipFill>
                <a:blip r:embed="rId4"/>
                <a:stretch>
                  <a:fillRect/>
                </a:stretch>
              </a:blipFill>
            </p:spPr>
            <p:txBody>
              <a:bodyPr/>
              <a:lstStyle/>
              <a:p>
                <a:r>
                  <a:rPr lang="en-US">
                    <a:noFill/>
                  </a:rPr>
                  <a:t> </a:t>
                </a:r>
              </a:p>
            </p:txBody>
          </p:sp>
        </mc:Fallback>
      </mc:AlternateContent>
      <p:sp>
        <p:nvSpPr>
          <p:cNvPr id="11" name="Rectangle 10"/>
          <p:cNvSpPr/>
          <p:nvPr/>
        </p:nvSpPr>
        <p:spPr>
          <a:xfrm>
            <a:off x="359599" y="5013548"/>
            <a:ext cx="6096000" cy="1354153"/>
          </a:xfrm>
          <a:prstGeom prst="rect">
            <a:avLst/>
          </a:prstGeom>
        </p:spPr>
        <p:txBody>
          <a:bodyPr>
            <a:spAutoFit/>
          </a:bodyPr>
          <a:lstStyle/>
          <a:p>
            <a:pPr marL="342900" marR="0" lvl="0" indent="-342900" algn="just">
              <a:lnSpc>
                <a:spcPct val="150000"/>
              </a:lnSpc>
              <a:spcBef>
                <a:spcPts val="0"/>
              </a:spcBef>
              <a:spcAft>
                <a:spcPts val="0"/>
              </a:spcAft>
              <a:buFont typeface="+mj-lt"/>
              <a:buAutoNum type="arabicPeriod"/>
            </a:pPr>
            <a:r>
              <a:rPr lang="ka-GE" sz="1400" dirty="0">
                <a:ea typeface="Calibri" panose="020F0502020204030204" pitchFamily="34" charset="0"/>
                <a:cs typeface="Times New Roman" panose="02020603050405020304" pitchFamily="18" charset="0"/>
              </a:rPr>
              <a:t>იმყოფება თუ არა სისტემა გაანგარიშების ყოველ ბიჯზე ეფექტურ მდგომარეობაში;</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800"/>
              </a:spcAft>
              <a:buFont typeface="+mj-lt"/>
              <a:buAutoNum type="arabicPeriod"/>
            </a:pPr>
            <a:r>
              <a:rPr lang="ka-GE" sz="1400" dirty="0">
                <a:ea typeface="Calibri" panose="020F0502020204030204" pitchFamily="34" charset="0"/>
                <a:cs typeface="Times New Roman" panose="02020603050405020304" pitchFamily="18" charset="0"/>
              </a:rPr>
              <a:t>სისტემის მიერ საპროგნოზო პერიოდში შედეგის ნაზარდი ჯამის მნიშვნელობა  უნდა ექცეოდეს მიზნის არეალის ფარგლებში.</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35662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19194420"/>
              </p:ext>
            </p:extLst>
          </p:nvPr>
        </p:nvGraphicFramePr>
        <p:xfrm>
          <a:off x="712943" y="1435622"/>
          <a:ext cx="4809083" cy="1497583"/>
        </p:xfrm>
        <a:graphic>
          <a:graphicData uri="http://schemas.openxmlformats.org/drawingml/2006/table">
            <a:tbl>
              <a:tblPr firstRow="1" firstCol="1" bandRow="1">
                <a:tableStyleId>{5C22544A-7EE6-4342-B048-85BDC9FD1C3A}</a:tableStyleId>
              </a:tblPr>
              <a:tblGrid>
                <a:gridCol w="1319111">
                  <a:extLst>
                    <a:ext uri="{9D8B030D-6E8A-4147-A177-3AD203B41FA5}">
                      <a16:colId xmlns:a16="http://schemas.microsoft.com/office/drawing/2014/main" xmlns="" val="782073994"/>
                    </a:ext>
                  </a:extLst>
                </a:gridCol>
                <a:gridCol w="826927">
                  <a:extLst>
                    <a:ext uri="{9D8B030D-6E8A-4147-A177-3AD203B41FA5}">
                      <a16:colId xmlns:a16="http://schemas.microsoft.com/office/drawing/2014/main" xmlns="" val="2549710442"/>
                    </a:ext>
                  </a:extLst>
                </a:gridCol>
                <a:gridCol w="1054580">
                  <a:extLst>
                    <a:ext uri="{9D8B030D-6E8A-4147-A177-3AD203B41FA5}">
                      <a16:colId xmlns:a16="http://schemas.microsoft.com/office/drawing/2014/main" xmlns="" val="104257556"/>
                    </a:ext>
                  </a:extLst>
                </a:gridCol>
                <a:gridCol w="1608465">
                  <a:extLst>
                    <a:ext uri="{9D8B030D-6E8A-4147-A177-3AD203B41FA5}">
                      <a16:colId xmlns:a16="http://schemas.microsoft.com/office/drawing/2014/main" xmlns="" val="246769301"/>
                    </a:ext>
                  </a:extLst>
                </a:gridCol>
              </a:tblGrid>
              <a:tr h="224301">
                <a:tc>
                  <a:txBody>
                    <a:bodyPr/>
                    <a:lstStyle/>
                    <a:p>
                      <a:pPr marL="0" marR="0" algn="ctr">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gridSpan="3">
                  <a:txBody>
                    <a:bodyPr/>
                    <a:lstStyle/>
                    <a:p>
                      <a:pPr marL="0" marR="0" algn="ctr">
                        <a:lnSpc>
                          <a:spcPct val="107000"/>
                        </a:lnSpc>
                        <a:spcBef>
                          <a:spcPts val="0"/>
                        </a:spcBef>
                        <a:spcAft>
                          <a:spcPts val="0"/>
                        </a:spcAft>
                      </a:pPr>
                      <a:r>
                        <a:rPr lang="en-US" sz="1100">
                          <a:effectLst/>
                        </a:rPr>
                        <a:t>შეზღუდვები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4073739187"/>
                  </a:ext>
                </a:extLst>
              </a:tr>
              <a:tr h="224301">
                <a:tc>
                  <a:txBody>
                    <a:bodyPr/>
                    <a:lstStyle/>
                    <a:p>
                      <a:pPr marL="0" marR="0" algn="ctr">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გარეშე</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ზომიერი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მაქსიმალური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844622379"/>
                  </a:ext>
                </a:extLst>
              </a:tr>
              <a:tr h="571968">
                <a:tc>
                  <a:txBody>
                    <a:bodyPr/>
                    <a:lstStyle/>
                    <a:p>
                      <a:pPr marL="0" marR="0">
                        <a:lnSpc>
                          <a:spcPct val="107000"/>
                        </a:lnSpc>
                        <a:spcBef>
                          <a:spcPts val="0"/>
                        </a:spcBef>
                        <a:spcAft>
                          <a:spcPts val="0"/>
                        </a:spcAft>
                      </a:pPr>
                      <a:r>
                        <a:rPr lang="en-US" sz="1100">
                          <a:effectLst/>
                        </a:rPr>
                        <a:t>რბილი მიდგომა</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100">
                          <a:effectLst/>
                        </a:rPr>
                        <a:t>0.29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100">
                          <a:effectLst/>
                        </a:rPr>
                        <a:t>0.58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100">
                          <a:effectLst/>
                        </a:rPr>
                        <a:t>0.13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85501380"/>
                  </a:ext>
                </a:extLst>
              </a:tr>
              <a:tr h="477013">
                <a:tc>
                  <a:txBody>
                    <a:bodyPr/>
                    <a:lstStyle/>
                    <a:p>
                      <a:pPr marL="0" marR="0">
                        <a:lnSpc>
                          <a:spcPct val="107000"/>
                        </a:lnSpc>
                        <a:spcBef>
                          <a:spcPts val="0"/>
                        </a:spcBef>
                        <a:spcAft>
                          <a:spcPts val="0"/>
                        </a:spcAft>
                      </a:pPr>
                      <a:r>
                        <a:rPr lang="en-US" sz="1100">
                          <a:effectLst/>
                        </a:rPr>
                        <a:t>მკაცრი მიდგომა</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100">
                          <a:effectLst/>
                        </a:rPr>
                        <a:t>0.02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100">
                          <a:effectLst/>
                        </a:rPr>
                        <a:t>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07000"/>
                        </a:lnSpc>
                        <a:spcBef>
                          <a:spcPts val="0"/>
                        </a:spcBef>
                        <a:spcAft>
                          <a:spcPts val="0"/>
                        </a:spcAft>
                      </a:pPr>
                      <a:r>
                        <a:rPr lang="en-US" sz="1100" dirty="0">
                          <a:effectLst/>
                        </a:rPr>
                        <a:t>0.78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80460685"/>
                  </a:ext>
                </a:extLst>
              </a:tr>
            </a:tbl>
          </a:graphicData>
        </a:graphic>
      </p:graphicFrame>
      <p:sp>
        <p:nvSpPr>
          <p:cNvPr id="4" name="Rectangle 3"/>
          <p:cNvSpPr/>
          <p:nvPr/>
        </p:nvSpPr>
        <p:spPr>
          <a:xfrm>
            <a:off x="712943" y="2891593"/>
            <a:ext cx="3624710" cy="276999"/>
          </a:xfrm>
          <a:prstGeom prst="rect">
            <a:avLst/>
          </a:prstGeom>
        </p:spPr>
        <p:txBody>
          <a:bodyPr wrap="none">
            <a:spAutoFit/>
          </a:bodyPr>
          <a:lstStyle/>
          <a:p>
            <a:r>
              <a:rPr lang="en-US" sz="1200" dirty="0" err="1">
                <a:latin typeface="Calibri" panose="020F0502020204030204" pitchFamily="34" charset="0"/>
                <a:ea typeface="Calibri" panose="020F0502020204030204" pitchFamily="34" charset="0"/>
                <a:cs typeface="Times New Roman" panose="02020603050405020304" pitchFamily="18" charset="0"/>
              </a:rPr>
              <a:t>სტაციონარული</a:t>
            </a:r>
            <a:r>
              <a:rPr lang="en-US" sz="1200" dirty="0">
                <a:latin typeface="Calibri" panose="020F0502020204030204" pitchFamily="34" charset="0"/>
                <a:ea typeface="Calibri" panose="020F0502020204030204" pitchFamily="34" charset="0"/>
                <a:cs typeface="Times New Roman" panose="02020603050405020304" pitchFamily="18" charset="0"/>
              </a:rPr>
              <a:t> </a:t>
            </a:r>
            <a:r>
              <a:rPr lang="en-US" sz="1200" dirty="0" err="1">
                <a:latin typeface="Calibri" panose="020F0502020204030204" pitchFamily="34" charset="0"/>
                <a:ea typeface="Calibri" panose="020F0502020204030204" pitchFamily="34" charset="0"/>
                <a:cs typeface="Times New Roman" panose="02020603050405020304" pitchFamily="18" charset="0"/>
              </a:rPr>
              <a:t>რეჟიმის</a:t>
            </a:r>
            <a:r>
              <a:rPr lang="en-US" sz="1200" dirty="0">
                <a:latin typeface="Calibri" panose="020F0502020204030204" pitchFamily="34" charset="0"/>
                <a:ea typeface="Calibri" panose="020F0502020204030204" pitchFamily="34" charset="0"/>
                <a:cs typeface="Times New Roman" panose="02020603050405020304" pitchFamily="18" charset="0"/>
              </a:rPr>
              <a:t> </a:t>
            </a:r>
            <a:r>
              <a:rPr lang="en-US" sz="1200" dirty="0" err="1">
                <a:latin typeface="Calibri" panose="020F0502020204030204" pitchFamily="34" charset="0"/>
                <a:ea typeface="Calibri" panose="020F0502020204030204" pitchFamily="34" charset="0"/>
                <a:cs typeface="Times New Roman" panose="02020603050405020304" pitchFamily="18" charset="0"/>
              </a:rPr>
              <a:t>ფინალური</a:t>
            </a:r>
            <a:r>
              <a:rPr lang="en-US" sz="1200" dirty="0">
                <a:latin typeface="Calibri" panose="020F0502020204030204" pitchFamily="34" charset="0"/>
                <a:ea typeface="Calibri" panose="020F0502020204030204" pitchFamily="34" charset="0"/>
                <a:cs typeface="Times New Roman" panose="02020603050405020304" pitchFamily="18" charset="0"/>
              </a:rPr>
              <a:t> </a:t>
            </a:r>
            <a:r>
              <a:rPr lang="en-US" sz="1200" dirty="0" err="1">
                <a:latin typeface="Calibri" panose="020F0502020204030204" pitchFamily="34" charset="0"/>
                <a:ea typeface="Calibri" panose="020F0502020204030204" pitchFamily="34" charset="0"/>
                <a:cs typeface="Times New Roman" panose="02020603050405020304" pitchFamily="18" charset="0"/>
              </a:rPr>
              <a:t>ალბათობები</a:t>
            </a:r>
            <a:endParaRPr lang="en-US" sz="1200" dirty="0"/>
          </a:p>
        </p:txBody>
      </p:sp>
      <p:graphicFrame>
        <p:nvGraphicFramePr>
          <p:cNvPr id="5" name="Table 4"/>
          <p:cNvGraphicFramePr>
            <a:graphicFrameLocks noGrp="1"/>
          </p:cNvGraphicFramePr>
          <p:nvPr>
            <p:extLst>
              <p:ext uri="{D42A27DB-BD31-4B8C-83A1-F6EECF244321}">
                <p14:modId xmlns:p14="http://schemas.microsoft.com/office/powerpoint/2010/main" val="816684783"/>
              </p:ext>
            </p:extLst>
          </p:nvPr>
        </p:nvGraphicFramePr>
        <p:xfrm>
          <a:off x="712943" y="3752230"/>
          <a:ext cx="6325115" cy="1911114"/>
        </p:xfrm>
        <a:graphic>
          <a:graphicData uri="http://schemas.openxmlformats.org/drawingml/2006/table">
            <a:tbl>
              <a:tblPr firstRow="1" firstCol="1" bandRow="1">
                <a:tableStyleId>{5C22544A-7EE6-4342-B048-85BDC9FD1C3A}</a:tableStyleId>
              </a:tblPr>
              <a:tblGrid>
                <a:gridCol w="883063">
                  <a:extLst>
                    <a:ext uri="{9D8B030D-6E8A-4147-A177-3AD203B41FA5}">
                      <a16:colId xmlns:a16="http://schemas.microsoft.com/office/drawing/2014/main" xmlns="" val="2491059658"/>
                    </a:ext>
                  </a:extLst>
                </a:gridCol>
                <a:gridCol w="732382">
                  <a:extLst>
                    <a:ext uri="{9D8B030D-6E8A-4147-A177-3AD203B41FA5}">
                      <a16:colId xmlns:a16="http://schemas.microsoft.com/office/drawing/2014/main" xmlns="" val="1791409732"/>
                    </a:ext>
                  </a:extLst>
                </a:gridCol>
                <a:gridCol w="672810">
                  <a:extLst>
                    <a:ext uri="{9D8B030D-6E8A-4147-A177-3AD203B41FA5}">
                      <a16:colId xmlns:a16="http://schemas.microsoft.com/office/drawing/2014/main" xmlns="" val="1174280881"/>
                    </a:ext>
                  </a:extLst>
                </a:gridCol>
                <a:gridCol w="672810">
                  <a:extLst>
                    <a:ext uri="{9D8B030D-6E8A-4147-A177-3AD203B41FA5}">
                      <a16:colId xmlns:a16="http://schemas.microsoft.com/office/drawing/2014/main" xmlns="" val="1559760714"/>
                    </a:ext>
                  </a:extLst>
                </a:gridCol>
                <a:gridCol w="672810">
                  <a:extLst>
                    <a:ext uri="{9D8B030D-6E8A-4147-A177-3AD203B41FA5}">
                      <a16:colId xmlns:a16="http://schemas.microsoft.com/office/drawing/2014/main" xmlns="" val="2638023353"/>
                    </a:ext>
                  </a:extLst>
                </a:gridCol>
                <a:gridCol w="672810">
                  <a:extLst>
                    <a:ext uri="{9D8B030D-6E8A-4147-A177-3AD203B41FA5}">
                      <a16:colId xmlns:a16="http://schemas.microsoft.com/office/drawing/2014/main" xmlns="" val="2511509449"/>
                    </a:ext>
                  </a:extLst>
                </a:gridCol>
                <a:gridCol w="672810">
                  <a:extLst>
                    <a:ext uri="{9D8B030D-6E8A-4147-A177-3AD203B41FA5}">
                      <a16:colId xmlns:a16="http://schemas.microsoft.com/office/drawing/2014/main" xmlns="" val="698241119"/>
                    </a:ext>
                  </a:extLst>
                </a:gridCol>
                <a:gridCol w="672810">
                  <a:extLst>
                    <a:ext uri="{9D8B030D-6E8A-4147-A177-3AD203B41FA5}">
                      <a16:colId xmlns:a16="http://schemas.microsoft.com/office/drawing/2014/main" xmlns="" val="1212165531"/>
                    </a:ext>
                  </a:extLst>
                </a:gridCol>
                <a:gridCol w="672810">
                  <a:extLst>
                    <a:ext uri="{9D8B030D-6E8A-4147-A177-3AD203B41FA5}">
                      <a16:colId xmlns:a16="http://schemas.microsoft.com/office/drawing/2014/main" xmlns="" val="99164934"/>
                    </a:ext>
                  </a:extLst>
                </a:gridCol>
              </a:tblGrid>
              <a:tr h="284392">
                <a:tc rowSpan="2">
                  <a:txBody>
                    <a:bodyPr/>
                    <a:lstStyle/>
                    <a:p>
                      <a:pPr marL="0" marR="0" algn="ctr">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gridSpan="7">
                  <a:txBody>
                    <a:bodyPr/>
                    <a:lstStyle/>
                    <a:p>
                      <a:pPr marL="0" marR="0" algn="ctr">
                        <a:lnSpc>
                          <a:spcPct val="107000"/>
                        </a:lnSpc>
                        <a:spcBef>
                          <a:spcPts val="0"/>
                        </a:spcBef>
                        <a:spcAft>
                          <a:spcPts val="0"/>
                        </a:spcAft>
                      </a:pPr>
                      <a:r>
                        <a:rPr lang="en-US" sz="1100">
                          <a:effectLst/>
                        </a:rPr>
                        <a:t>პერიოდი</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132140365"/>
                  </a:ext>
                </a:extLst>
              </a:tr>
              <a:tr h="352646">
                <a:tc vMerge="1">
                  <a:txBody>
                    <a:bodyPr/>
                    <a:lstStyle/>
                    <a:p>
                      <a:endParaRPr lang="en-US"/>
                    </a:p>
                  </a:txBody>
                  <a:tcPr/>
                </a:tc>
                <a:tc>
                  <a:txBody>
                    <a:bodyPr/>
                    <a:lstStyle/>
                    <a:p>
                      <a:pPr marL="0" marR="0" algn="ctr">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221133804"/>
                  </a:ext>
                </a:extLst>
              </a:tr>
              <a:tr h="318519">
                <a:tc rowSpan="2">
                  <a:txBody>
                    <a:bodyPr/>
                    <a:lstStyle/>
                    <a:p>
                      <a:pPr marL="0" marR="0" algn="ctr">
                        <a:lnSpc>
                          <a:spcPct val="107000"/>
                        </a:lnSpc>
                        <a:spcBef>
                          <a:spcPts val="0"/>
                        </a:spcBef>
                        <a:spcAft>
                          <a:spcPts val="0"/>
                        </a:spcAft>
                      </a:pPr>
                      <a:r>
                        <a:rPr lang="en-US" sz="1100">
                          <a:effectLst/>
                        </a:rPr>
                        <a:t>რბილი მიდგომა</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100">
                          <a:effectLst/>
                        </a:rPr>
                        <a:t>mean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9091.06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9352.88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9345.77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9352.21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9353.28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9353.69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9353.80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810849621"/>
                  </a:ext>
                </a:extLst>
              </a:tr>
              <a:tr h="318519">
                <a:tc vMerge="1">
                  <a:txBody>
                    <a:bodyPr/>
                    <a:lstStyle/>
                    <a:p>
                      <a:endParaRPr lang="en-US"/>
                    </a:p>
                  </a:txBody>
                  <a:tcPr/>
                </a:tc>
                <a:tc>
                  <a:txBody>
                    <a:bodyPr/>
                    <a:lstStyle/>
                    <a:p>
                      <a:pPr marL="0" marR="0">
                        <a:lnSpc>
                          <a:spcPct val="107000"/>
                        </a:lnSpc>
                        <a:spcBef>
                          <a:spcPts val="0"/>
                        </a:spcBef>
                        <a:spcAft>
                          <a:spcPts val="0"/>
                        </a:spcAft>
                      </a:pPr>
                      <a:r>
                        <a:rPr lang="en-US" sz="1100">
                          <a:effectLst/>
                        </a:rPr>
                        <a:t>std dev</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801.98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695.83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712.86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711.48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711.70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711.70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711.71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76293448"/>
                  </a:ext>
                </a:extLst>
              </a:tr>
              <a:tr h="307143">
                <a:tc rowSpan="2">
                  <a:txBody>
                    <a:bodyPr/>
                    <a:lstStyle/>
                    <a:p>
                      <a:pPr marL="0" marR="0" algn="ctr">
                        <a:lnSpc>
                          <a:spcPct val="107000"/>
                        </a:lnSpc>
                        <a:spcBef>
                          <a:spcPts val="0"/>
                        </a:spcBef>
                        <a:spcAft>
                          <a:spcPts val="0"/>
                        </a:spcAft>
                      </a:pPr>
                      <a:r>
                        <a:rPr lang="en-US" sz="1100">
                          <a:effectLst/>
                        </a:rPr>
                        <a:t>მკაცრი მიდგომა</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100">
                          <a:effectLst/>
                        </a:rPr>
                        <a:t>mean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9091.06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8640.72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8583.94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8574.93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8573.80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8573.62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8573.59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050873631"/>
                  </a:ext>
                </a:extLst>
              </a:tr>
              <a:tr h="329895">
                <a:tc vMerge="1">
                  <a:txBody>
                    <a:bodyPr/>
                    <a:lstStyle/>
                    <a:p>
                      <a:endParaRPr lang="en-US"/>
                    </a:p>
                  </a:txBody>
                  <a:tcPr/>
                </a:tc>
                <a:tc>
                  <a:txBody>
                    <a:bodyPr/>
                    <a:lstStyle/>
                    <a:p>
                      <a:pPr marL="0" marR="0">
                        <a:lnSpc>
                          <a:spcPct val="107000"/>
                        </a:lnSpc>
                        <a:spcBef>
                          <a:spcPts val="0"/>
                        </a:spcBef>
                        <a:spcAft>
                          <a:spcPts val="0"/>
                        </a:spcAft>
                      </a:pPr>
                      <a:r>
                        <a:rPr lang="en-US" sz="1100">
                          <a:effectLst/>
                        </a:rPr>
                        <a:t>std dev</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635.60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600.76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592.42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591.62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591.45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a:effectLst/>
                        </a:rPr>
                        <a:t>591.44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7000"/>
                        </a:lnSpc>
                        <a:spcBef>
                          <a:spcPts val="0"/>
                        </a:spcBef>
                        <a:spcAft>
                          <a:spcPts val="0"/>
                        </a:spcAft>
                      </a:pPr>
                      <a:r>
                        <a:rPr lang="en-US" sz="1100" dirty="0">
                          <a:effectLst/>
                        </a:rPr>
                        <a:t>611.87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4252054386"/>
                  </a:ext>
                </a:extLst>
              </a:tr>
            </a:tbl>
          </a:graphicData>
        </a:graphic>
      </p:graphicFrame>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7630244" y="2258571"/>
            <a:ext cx="4434320" cy="3818042"/>
          </a:xfrm>
          <a:prstGeom prst="rect">
            <a:avLst/>
          </a:prstGeom>
        </p:spPr>
      </p:pic>
      <p:sp>
        <p:nvSpPr>
          <p:cNvPr id="7" name="Rectangle 6"/>
          <p:cNvSpPr/>
          <p:nvPr/>
        </p:nvSpPr>
        <p:spPr>
          <a:xfrm>
            <a:off x="8467058" y="1673796"/>
            <a:ext cx="2760692" cy="584775"/>
          </a:xfrm>
          <a:prstGeom prst="rect">
            <a:avLst/>
          </a:prstGeom>
        </p:spPr>
        <p:txBody>
          <a:bodyPr wrap="none">
            <a:spAutoFit/>
          </a:bodyPr>
          <a:lstStyle/>
          <a:p>
            <a:pPr algn="ctr"/>
            <a:r>
              <a:rPr lang="ka-GE" sz="1600" dirty="0">
                <a:latin typeface="Calibri" panose="020F0502020204030204" pitchFamily="34" charset="0"/>
                <a:ea typeface="Calibri" panose="020F0502020204030204" pitchFamily="34" charset="0"/>
                <a:cs typeface="Times New Roman" panose="02020603050405020304" pitchFamily="18" charset="0"/>
              </a:rPr>
              <a:t>ეკონომიკური სისტემის </a:t>
            </a:r>
            <a:endParaRPr lang="ka-GE" sz="1600" dirty="0" smtClean="0">
              <a:latin typeface="Calibri" panose="020F0502020204030204" pitchFamily="34" charset="0"/>
              <a:ea typeface="Calibri" panose="020F0502020204030204" pitchFamily="34" charset="0"/>
              <a:cs typeface="Times New Roman" panose="02020603050405020304" pitchFamily="18" charset="0"/>
            </a:endParaRPr>
          </a:p>
          <a:p>
            <a:pPr algn="ctr"/>
            <a:r>
              <a:rPr lang="ka-GE" sz="1600" dirty="0" smtClean="0">
                <a:latin typeface="Calibri" panose="020F0502020204030204" pitchFamily="34" charset="0"/>
                <a:ea typeface="Calibri" panose="020F0502020204030204" pitchFamily="34" charset="0"/>
                <a:cs typeface="Times New Roman" panose="02020603050405020304" pitchFamily="18" charset="0"/>
              </a:rPr>
              <a:t>მახასიათებლების </a:t>
            </a:r>
            <a:r>
              <a:rPr lang="ka-GE" sz="1600" dirty="0">
                <a:latin typeface="Calibri" panose="020F0502020204030204" pitchFamily="34" charset="0"/>
                <a:ea typeface="Calibri" panose="020F0502020204030204" pitchFamily="34" charset="0"/>
                <a:cs typeface="Times New Roman" panose="02020603050405020304" pitchFamily="18" charset="0"/>
              </a:rPr>
              <a:t>დინამიკა</a:t>
            </a:r>
            <a:endParaRPr lang="en-US" sz="1600" dirty="0"/>
          </a:p>
        </p:txBody>
      </p:sp>
      <p:sp>
        <p:nvSpPr>
          <p:cNvPr id="8" name="Rectangle 7"/>
          <p:cNvSpPr/>
          <p:nvPr/>
        </p:nvSpPr>
        <p:spPr>
          <a:xfrm>
            <a:off x="712943" y="5663344"/>
            <a:ext cx="6096000" cy="276999"/>
          </a:xfrm>
          <a:prstGeom prst="rect">
            <a:avLst/>
          </a:prstGeom>
        </p:spPr>
        <p:txBody>
          <a:bodyPr>
            <a:spAutoFit/>
          </a:bodyPr>
          <a:lstStyle/>
          <a:p>
            <a:r>
              <a:rPr lang="ka-GE" sz="1200" dirty="0">
                <a:latin typeface="Calibri" panose="020F0502020204030204" pitchFamily="34" charset="0"/>
                <a:ea typeface="Calibri" panose="020F0502020204030204" pitchFamily="34" charset="0"/>
                <a:cs typeface="Times New Roman" panose="02020603050405020304" pitchFamily="18" charset="0"/>
              </a:rPr>
              <a:t>ეკონომიკური სისტემის მახასიათებლების დინამიკა პერიოდების მიხედვით</a:t>
            </a:r>
            <a:endParaRPr lang="en-US" sz="1200" dirty="0"/>
          </a:p>
        </p:txBody>
      </p:sp>
    </p:spTree>
    <p:extLst>
      <p:ext uri="{BB962C8B-B14F-4D97-AF65-F5344CB8AC3E}">
        <p14:creationId xmlns:p14="http://schemas.microsoft.com/office/powerpoint/2010/main" val="198275374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E903E2-E1C3-4CD2-A9DD-5A0FFD554339}"/>
              </a:ext>
            </a:extLst>
          </p:cNvPr>
          <p:cNvSpPr txBox="1"/>
          <p:nvPr/>
        </p:nvSpPr>
        <p:spPr>
          <a:xfrm>
            <a:off x="2909454" y="695820"/>
            <a:ext cx="6096000" cy="464871"/>
          </a:xfrm>
          <a:prstGeom prst="rect">
            <a:avLst/>
          </a:prstGeom>
          <a:noFill/>
        </p:spPr>
        <p:txBody>
          <a:bodyPr wrap="square">
            <a:spAutoFit/>
          </a:bodyPr>
          <a:lstStyle/>
          <a:p>
            <a:pPr marL="0" marR="0" indent="457200" algn="ctr">
              <a:lnSpc>
                <a:spcPct val="150000"/>
              </a:lnSpc>
              <a:spcBef>
                <a:spcPts val="0"/>
              </a:spcBef>
              <a:spcAft>
                <a:spcPts val="0"/>
              </a:spcAft>
            </a:pPr>
            <a:r>
              <a:rPr lang="ka-GE" sz="1800" dirty="0">
                <a:effectLst/>
                <a:latin typeface="Calibri" panose="020F0502020204030204" pitchFamily="34" charset="0"/>
                <a:ea typeface="Times New Roman" panose="02020603050405020304" pitchFamily="18" charset="0"/>
                <a:cs typeface="Calibri" panose="020F0502020204030204" pitchFamily="34" charset="0"/>
              </a:rPr>
              <a:t>ფედერალური სარეზერვო სისტემის ბალანსი</a:t>
            </a:r>
            <a:endParaRPr lang="ka-GE" sz="1600" dirty="0">
              <a:effectLst/>
              <a:latin typeface="Calibri" panose="020F0502020204030204" pitchFamily="34" charset="0"/>
              <a:ea typeface="Calibri" panose="020F0502020204030204" pitchFamily="34" charset="0"/>
            </a:endParaRPr>
          </a:p>
        </p:txBody>
      </p:sp>
      <p:pic>
        <p:nvPicPr>
          <p:cNvPr id="4" name="image1.png">
            <a:extLst>
              <a:ext uri="{FF2B5EF4-FFF2-40B4-BE49-F238E27FC236}">
                <a16:creationId xmlns:a16="http://schemas.microsoft.com/office/drawing/2014/main" xmlns="" id="{CE2D8544-17B2-4785-B2D9-9364A7E5C3C8}"/>
              </a:ext>
            </a:extLst>
          </p:cNvPr>
          <p:cNvPicPr/>
          <p:nvPr/>
        </p:nvPicPr>
        <p:blipFill>
          <a:blip r:embed="rId2"/>
          <a:srcRect/>
          <a:stretch>
            <a:fillRect/>
          </a:stretch>
        </p:blipFill>
        <p:spPr>
          <a:xfrm>
            <a:off x="1468581" y="1408544"/>
            <a:ext cx="9254837" cy="4753636"/>
          </a:xfrm>
          <a:prstGeom prst="rect">
            <a:avLst/>
          </a:prstGeom>
          <a:ln>
            <a:noFill/>
          </a:ln>
          <a:effectLst/>
          <a:scene3d>
            <a:camera prst="orthographicFront">
              <a:rot lat="0" lon="0" rev="0"/>
            </a:camera>
            <a:lightRig rig="contrasting" dir="t">
              <a:rot lat="0" lon="0" rev="7800000"/>
            </a:lightRig>
          </a:scene3d>
          <a:sp3d>
            <a:bevelT w="139700" h="139700"/>
          </a:sp3d>
        </p:spPr>
      </p:pic>
      <p:sp>
        <p:nvSpPr>
          <p:cNvPr id="6" name="TextBox 5">
            <a:extLst>
              <a:ext uri="{FF2B5EF4-FFF2-40B4-BE49-F238E27FC236}">
                <a16:creationId xmlns:a16="http://schemas.microsoft.com/office/drawing/2014/main" xmlns="" id="{67765086-7C54-45FA-A3C8-BD7BA0526C04}"/>
              </a:ext>
            </a:extLst>
          </p:cNvPr>
          <p:cNvSpPr txBox="1"/>
          <p:nvPr/>
        </p:nvSpPr>
        <p:spPr>
          <a:xfrm>
            <a:off x="7047345" y="6268398"/>
            <a:ext cx="3916218" cy="382092"/>
          </a:xfrm>
          <a:prstGeom prst="rect">
            <a:avLst/>
          </a:prstGeom>
          <a:noFill/>
        </p:spPr>
        <p:txBody>
          <a:bodyPr wrap="square">
            <a:spAutoFit/>
          </a:bodyPr>
          <a:lstStyle>
            <a:defPPr>
              <a:defRPr lang="en-US"/>
            </a:defPPr>
            <a:lvl1pPr marR="0" indent="457200" algn="ctr">
              <a:lnSpc>
                <a:spcPct val="150000"/>
              </a:lnSpc>
              <a:spcBef>
                <a:spcPts val="0"/>
              </a:spcBef>
              <a:spcAft>
                <a:spcPts val="0"/>
              </a:spcAft>
              <a:defRPr sz="1400" i="1">
                <a:effectLst/>
                <a:latin typeface="Calibri" panose="020F0502020204030204" pitchFamily="34" charset="0"/>
                <a:ea typeface="Times New Roman" panose="02020603050405020304" pitchFamily="18" charset="0"/>
                <a:cs typeface="Calibri" panose="020F0502020204030204" pitchFamily="34" charset="0"/>
              </a:defRPr>
            </a:lvl1pPr>
          </a:lstStyle>
          <a:p>
            <a:r>
              <a:rPr lang="en-US" dirty="0"/>
              <a:t>Source: Federal Reserve of Saint Louis(</a:t>
            </a:r>
            <a:r>
              <a:rPr lang="en-US" dirty="0">
                <a:hlinkClick r:id="rId3"/>
              </a:rPr>
              <a:t>link</a:t>
            </a:r>
            <a:r>
              <a:rPr lang="en-US" dirty="0"/>
              <a:t>) </a:t>
            </a:r>
            <a:endParaRPr lang="ka-GE" dirty="0"/>
          </a:p>
        </p:txBody>
      </p:sp>
    </p:spTree>
    <p:extLst>
      <p:ext uri="{BB962C8B-B14F-4D97-AF65-F5344CB8AC3E}">
        <p14:creationId xmlns:p14="http://schemas.microsoft.com/office/powerpoint/2010/main" val="173404731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95E5681-E2BE-4F03-8B8F-9F63439334FE}"/>
              </a:ext>
            </a:extLst>
          </p:cNvPr>
          <p:cNvSpPr txBox="1"/>
          <p:nvPr/>
        </p:nvSpPr>
        <p:spPr>
          <a:xfrm>
            <a:off x="2636837" y="658874"/>
            <a:ext cx="6096000" cy="464871"/>
          </a:xfrm>
          <a:prstGeom prst="rect">
            <a:avLst/>
          </a:prstGeom>
          <a:noFill/>
        </p:spPr>
        <p:txBody>
          <a:bodyPr wrap="square">
            <a:spAutoFit/>
          </a:bodyPr>
          <a:lstStyle/>
          <a:p>
            <a:pPr marL="0" marR="0" algn="ctr">
              <a:lnSpc>
                <a:spcPct val="150000"/>
              </a:lnSpc>
              <a:spcBef>
                <a:spcPts val="0"/>
              </a:spcBef>
              <a:spcAft>
                <a:spcPts val="0"/>
              </a:spcAft>
            </a:pPr>
            <a:r>
              <a:rPr lang="ka-GE" sz="1800" dirty="0">
                <a:effectLst/>
                <a:latin typeface="Calibri" panose="020F0502020204030204" pitchFamily="34" charset="0"/>
                <a:ea typeface="Times New Roman" panose="02020603050405020304" pitchFamily="18" charset="0"/>
                <a:cs typeface="Calibri" panose="020F0502020204030204" pitchFamily="34" charset="0"/>
              </a:rPr>
              <a:t>ფულის მასა და რეალური მშპ აშშ-ში</a:t>
            </a:r>
            <a:endParaRPr lang="ka-GE" sz="1600" dirty="0">
              <a:effectLst/>
              <a:latin typeface="Calibri" panose="020F0502020204030204" pitchFamily="34" charset="0"/>
              <a:ea typeface="Calibri" panose="020F0502020204030204" pitchFamily="34" charset="0"/>
            </a:endParaRPr>
          </a:p>
        </p:txBody>
      </p:sp>
      <p:pic>
        <p:nvPicPr>
          <p:cNvPr id="4" name="image2.png">
            <a:extLst>
              <a:ext uri="{FF2B5EF4-FFF2-40B4-BE49-F238E27FC236}">
                <a16:creationId xmlns:a16="http://schemas.microsoft.com/office/drawing/2014/main" xmlns="" id="{B5CE5704-D7BF-41D0-896B-413FA8800A2D}"/>
              </a:ext>
            </a:extLst>
          </p:cNvPr>
          <p:cNvPicPr/>
          <p:nvPr/>
        </p:nvPicPr>
        <p:blipFill>
          <a:blip r:embed="rId2"/>
          <a:srcRect/>
          <a:stretch>
            <a:fillRect/>
          </a:stretch>
        </p:blipFill>
        <p:spPr>
          <a:xfrm>
            <a:off x="1290854" y="1551709"/>
            <a:ext cx="9349437" cy="4451929"/>
          </a:xfrm>
          <a:prstGeom prst="rect">
            <a:avLst/>
          </a:prstGeom>
          <a:ln>
            <a:noFill/>
          </a:ln>
          <a:effectLst/>
          <a:scene3d>
            <a:camera prst="orthographicFront">
              <a:rot lat="0" lon="0" rev="0"/>
            </a:camera>
            <a:lightRig rig="contrasting" dir="t">
              <a:rot lat="0" lon="0" rev="7800000"/>
            </a:lightRig>
          </a:scene3d>
          <a:sp3d>
            <a:bevelT w="139700" h="139700"/>
          </a:sp3d>
        </p:spPr>
      </p:pic>
      <p:sp>
        <p:nvSpPr>
          <p:cNvPr id="6" name="TextBox 5">
            <a:extLst>
              <a:ext uri="{FF2B5EF4-FFF2-40B4-BE49-F238E27FC236}">
                <a16:creationId xmlns:a16="http://schemas.microsoft.com/office/drawing/2014/main" xmlns="" id="{5A901661-BFFD-445E-A45A-BE864B35B521}"/>
              </a:ext>
            </a:extLst>
          </p:cNvPr>
          <p:cNvSpPr txBox="1"/>
          <p:nvPr/>
        </p:nvSpPr>
        <p:spPr>
          <a:xfrm>
            <a:off x="6724071" y="6199126"/>
            <a:ext cx="3592945" cy="382092"/>
          </a:xfrm>
          <a:prstGeom prst="rect">
            <a:avLst/>
          </a:prstGeom>
          <a:noFill/>
        </p:spPr>
        <p:txBody>
          <a:bodyPr wrap="square">
            <a:spAutoFit/>
          </a:bodyPr>
          <a:lstStyle>
            <a:defPPr>
              <a:defRPr lang="en-US"/>
            </a:defPPr>
            <a:lvl1pPr marR="0" indent="457200" algn="ctr">
              <a:lnSpc>
                <a:spcPct val="150000"/>
              </a:lnSpc>
              <a:spcBef>
                <a:spcPts val="0"/>
              </a:spcBef>
              <a:spcAft>
                <a:spcPts val="0"/>
              </a:spcAft>
              <a:defRPr sz="1400" i="1">
                <a:effectLst/>
                <a:latin typeface="Calibri" panose="020F0502020204030204" pitchFamily="34" charset="0"/>
                <a:ea typeface="Times New Roman" panose="02020603050405020304" pitchFamily="18" charset="0"/>
                <a:cs typeface="Calibri" panose="020F0502020204030204" pitchFamily="34" charset="0"/>
              </a:defRPr>
            </a:lvl1pPr>
          </a:lstStyle>
          <a:p>
            <a:r>
              <a:rPr lang="en-US" dirty="0"/>
              <a:t>source: encyclopedia </a:t>
            </a:r>
            <a:r>
              <a:rPr lang="en-US" dirty="0" err="1"/>
              <a:t>britannica</a:t>
            </a:r>
            <a:r>
              <a:rPr lang="en-US" dirty="0"/>
              <a:t> (</a:t>
            </a:r>
            <a:r>
              <a:rPr lang="en-US">
                <a:hlinkClick r:id="rId3"/>
              </a:rPr>
              <a:t>link</a:t>
            </a:r>
            <a:r>
              <a:rPr lang="en-US"/>
              <a:t>)</a:t>
            </a:r>
            <a:endParaRPr lang="ka-GE" dirty="0"/>
          </a:p>
        </p:txBody>
      </p:sp>
    </p:spTree>
    <p:extLst>
      <p:ext uri="{BB962C8B-B14F-4D97-AF65-F5344CB8AC3E}">
        <p14:creationId xmlns:p14="http://schemas.microsoft.com/office/powerpoint/2010/main" val="237264457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4CE2134-B2C7-4972-9FBC-1598AF618CA3}"/>
              </a:ext>
            </a:extLst>
          </p:cNvPr>
          <p:cNvSpPr txBox="1"/>
          <p:nvPr/>
        </p:nvSpPr>
        <p:spPr>
          <a:xfrm>
            <a:off x="2031424" y="791089"/>
            <a:ext cx="8129152" cy="461665"/>
          </a:xfrm>
          <a:prstGeom prst="rect">
            <a:avLst/>
          </a:prstGeom>
          <a:solidFill>
            <a:schemeClr val="dk1">
              <a:alpha val="5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rgbClr r="0" g="0" b="0"/>
          </a:lnRef>
          <a:fillRef idx="0">
            <a:scrgbClr r="0" g="0" b="0"/>
          </a:fillRef>
          <a:effectRef idx="0">
            <a:scrgbClr r="0" g="0" b="0"/>
          </a:effectRef>
          <a:fontRef idx="minor">
            <a:schemeClr val="lt1"/>
          </a:fontRef>
        </p:style>
        <p:txBody>
          <a:bodyPr wrap="square">
            <a:spAutoFit/>
          </a:bodyPr>
          <a:lstStyle/>
          <a:p>
            <a:pPr algn="ctr"/>
            <a:r>
              <a:rPr lang="en-US" sz="2400" spc="300" dirty="0">
                <a:latin typeface="Calibri" panose="020F0502020204030204" pitchFamily="34" charset="0"/>
                <a:cs typeface="Calibri" panose="020F0502020204030204" pitchFamily="34" charset="0"/>
              </a:rPr>
              <a:t>COVID 19 </a:t>
            </a:r>
            <a:r>
              <a:rPr lang="ka-GE" sz="2400" spc="300" dirty="0">
                <a:latin typeface="Calibri" panose="020F0502020204030204" pitchFamily="34" charset="0"/>
                <a:cs typeface="Calibri" panose="020F0502020204030204" pitchFamily="34" charset="0"/>
              </a:rPr>
              <a:t>პანდემია და მეორე მსოფლიო ომი</a:t>
            </a:r>
          </a:p>
        </p:txBody>
      </p:sp>
      <p:sp>
        <p:nvSpPr>
          <p:cNvPr id="7" name="TextBox 6">
            <a:extLst>
              <a:ext uri="{FF2B5EF4-FFF2-40B4-BE49-F238E27FC236}">
                <a16:creationId xmlns:a16="http://schemas.microsoft.com/office/drawing/2014/main" xmlns="" id="{6B4910EB-3402-4ABA-B471-0765B318D7E5}"/>
              </a:ext>
            </a:extLst>
          </p:cNvPr>
          <p:cNvSpPr txBox="1"/>
          <p:nvPr/>
        </p:nvSpPr>
        <p:spPr>
          <a:xfrm>
            <a:off x="1025104" y="1771032"/>
            <a:ext cx="3541569" cy="400110"/>
          </a:xfrm>
          <a:prstGeom prst="rect">
            <a:avLst/>
          </a:prstGeom>
          <a:noFill/>
        </p:spPr>
        <p:txBody>
          <a:bodyPr wrap="square" rtlCol="0">
            <a:spAutoFit/>
          </a:bodyPr>
          <a:lstStyle/>
          <a:p>
            <a:pPr algn="ctr"/>
            <a:r>
              <a:rPr lang="ka-GE" sz="2000"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მსგავსებები და პარალელები</a:t>
            </a:r>
          </a:p>
        </p:txBody>
      </p:sp>
      <p:graphicFrame>
        <p:nvGraphicFramePr>
          <p:cNvPr id="2" name="Diagram 1">
            <a:extLst>
              <a:ext uri="{FF2B5EF4-FFF2-40B4-BE49-F238E27FC236}">
                <a16:creationId xmlns:a16="http://schemas.microsoft.com/office/drawing/2014/main" xmlns="" id="{6E6628A9-1B05-46AA-8794-83F2B0027881}"/>
              </a:ext>
            </a:extLst>
          </p:cNvPr>
          <p:cNvGraphicFramePr/>
          <p:nvPr>
            <p:extLst>
              <p:ext uri="{D42A27DB-BD31-4B8C-83A1-F6EECF244321}">
                <p14:modId xmlns:p14="http://schemas.microsoft.com/office/powerpoint/2010/main" val="773845558"/>
              </p:ext>
            </p:extLst>
          </p:nvPr>
        </p:nvGraphicFramePr>
        <p:xfrm>
          <a:off x="212059" y="2689421"/>
          <a:ext cx="5542195" cy="3055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xmlns="" id="{189B5C80-DE2E-4D3E-9B8D-0C5BFF4AA01D}"/>
              </a:ext>
            </a:extLst>
          </p:cNvPr>
          <p:cNvSpPr txBox="1"/>
          <p:nvPr/>
        </p:nvSpPr>
        <p:spPr>
          <a:xfrm>
            <a:off x="7360361" y="1771032"/>
            <a:ext cx="3658753" cy="400110"/>
          </a:xfrm>
          <a:prstGeom prst="rect">
            <a:avLst/>
          </a:prstGeom>
          <a:noFill/>
        </p:spPr>
        <p:txBody>
          <a:bodyPr wrap="square" rtlCol="0">
            <a:spAutoFit/>
          </a:bodyPr>
          <a:lstStyle/>
          <a:p>
            <a:pPr algn="ctr"/>
            <a:r>
              <a:rPr lang="ka-GE" sz="2000" dirty="0">
                <a:solidFill>
                  <a:srgbClr val="C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განსხვავებები და გამოწვევები</a:t>
            </a:r>
          </a:p>
        </p:txBody>
      </p:sp>
      <p:graphicFrame>
        <p:nvGraphicFramePr>
          <p:cNvPr id="4" name="Diagram 3">
            <a:extLst>
              <a:ext uri="{FF2B5EF4-FFF2-40B4-BE49-F238E27FC236}">
                <a16:creationId xmlns:a16="http://schemas.microsoft.com/office/drawing/2014/main" xmlns="" id="{1F39BCCF-78EE-4439-BBE6-74D352C66CFE}"/>
              </a:ext>
            </a:extLst>
          </p:cNvPr>
          <p:cNvGraphicFramePr/>
          <p:nvPr>
            <p:extLst>
              <p:ext uri="{D42A27DB-BD31-4B8C-83A1-F6EECF244321}">
                <p14:modId xmlns:p14="http://schemas.microsoft.com/office/powerpoint/2010/main" val="2746742940"/>
              </p:ext>
            </p:extLst>
          </p:nvPr>
        </p:nvGraphicFramePr>
        <p:xfrm>
          <a:off x="6778603" y="2689422"/>
          <a:ext cx="4822270" cy="305559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48434526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532CAB6-7437-4E5E-8227-B336EBE2B9CD}"/>
              </a:ext>
            </a:extLst>
          </p:cNvPr>
          <p:cNvSpPr txBox="1"/>
          <p:nvPr/>
        </p:nvSpPr>
        <p:spPr>
          <a:xfrm>
            <a:off x="157017" y="2542462"/>
            <a:ext cx="11877963" cy="461665"/>
          </a:xfrm>
          <a:prstGeom prst="rect">
            <a:avLst/>
          </a:prstGeom>
          <a:noFill/>
        </p:spPr>
        <p:txBody>
          <a:bodyPr wrap="square">
            <a:spAutoFit/>
          </a:bodyPr>
          <a:lstStyle/>
          <a:p>
            <a:pPr algn="ctr"/>
            <a:r>
              <a:rPr lang="ka-GE" sz="2400" spc="300" dirty="0">
                <a:latin typeface="Calibri" panose="020F0502020204030204" pitchFamily="34" charset="0"/>
                <a:cs typeface="Calibri" panose="020F0502020204030204" pitchFamily="34" charset="0"/>
              </a:rPr>
              <a:t>„კორონავირუსის კრიზისი - საქართველოში” </a:t>
            </a:r>
          </a:p>
        </p:txBody>
      </p:sp>
      <p:sp>
        <p:nvSpPr>
          <p:cNvPr id="3" name="TextBox 2">
            <a:extLst>
              <a:ext uri="{FF2B5EF4-FFF2-40B4-BE49-F238E27FC236}">
                <a16:creationId xmlns:a16="http://schemas.microsoft.com/office/drawing/2014/main" xmlns="" id="{44BAB0EC-EB6E-4E2E-8A0C-A4D78C8C74F5}"/>
              </a:ext>
            </a:extLst>
          </p:cNvPr>
          <p:cNvSpPr txBox="1"/>
          <p:nvPr/>
        </p:nvSpPr>
        <p:spPr>
          <a:xfrm>
            <a:off x="3560617" y="3703782"/>
            <a:ext cx="5070764" cy="461665"/>
          </a:xfrm>
          <a:prstGeom prst="rect">
            <a:avLst/>
          </a:prstGeom>
          <a:noFill/>
        </p:spPr>
        <p:txBody>
          <a:bodyPr wrap="square" rtlCol="0">
            <a:spAutoFit/>
          </a:bodyPr>
          <a:lstStyle/>
          <a:p>
            <a:pPr algn="ctr"/>
            <a:r>
              <a:rPr lang="ka-GE" sz="2400" spc="600" dirty="0">
                <a:solidFill>
                  <a:srgbClr val="0070C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გამოწვევები</a:t>
            </a:r>
          </a:p>
        </p:txBody>
      </p:sp>
    </p:spTree>
    <p:extLst>
      <p:ext uri="{BB962C8B-B14F-4D97-AF65-F5344CB8AC3E}">
        <p14:creationId xmlns:p14="http://schemas.microsoft.com/office/powerpoint/2010/main" val="1993398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937B1E9-A4BB-46D8-9A48-8655529BC56A}"/>
              </a:ext>
            </a:extLst>
          </p:cNvPr>
          <p:cNvSpPr txBox="1"/>
          <p:nvPr/>
        </p:nvSpPr>
        <p:spPr>
          <a:xfrm>
            <a:off x="3620653" y="1085995"/>
            <a:ext cx="4950690" cy="838948"/>
          </a:xfrm>
          <a:prstGeom prst="rect">
            <a:avLst/>
          </a:prstGeom>
          <a:noFill/>
        </p:spPr>
        <p:txBody>
          <a:bodyPr wrap="square">
            <a:spAutoFit/>
          </a:bodyPr>
          <a:lstStyle/>
          <a:p>
            <a:pPr marL="0" marR="0" algn="ctr">
              <a:lnSpc>
                <a:spcPct val="150000"/>
              </a:lnSpc>
              <a:spcBef>
                <a:spcPts val="0"/>
              </a:spcBef>
              <a:spcAft>
                <a:spcPts val="0"/>
              </a:spcAft>
            </a:pPr>
            <a:r>
              <a:rPr lang="ka-GE" sz="1800" dirty="0">
                <a:effectLst/>
                <a:latin typeface="Calibri" panose="020F0502020204030204" pitchFamily="34" charset="0"/>
                <a:ea typeface="Calibri" panose="020F0502020204030204" pitchFamily="34" charset="0"/>
                <a:cs typeface="Calibri" panose="020F0502020204030204" pitchFamily="34" charset="0"/>
              </a:rPr>
              <a:t>ეკონომიკური ზრდის წინასწარი შეფასება</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lgn="ctr">
              <a:lnSpc>
                <a:spcPct val="150000"/>
              </a:lnSpc>
              <a:spcBef>
                <a:spcPts val="0"/>
              </a:spcBef>
              <a:spcAft>
                <a:spcPts val="0"/>
              </a:spcAft>
            </a:pPr>
            <a:r>
              <a:rPr lang="ka-GE" sz="1600" dirty="0">
                <a:effectLst/>
                <a:latin typeface="Calibri" panose="020F0502020204030204" pitchFamily="34" charset="0"/>
                <a:ea typeface="Calibri" panose="020F0502020204030204" pitchFamily="34" charset="0"/>
                <a:cs typeface="Calibri" panose="020F0502020204030204" pitchFamily="34" charset="0"/>
              </a:rPr>
              <a:t>წინა წლის შესაბამის პერიოდთან შედარებით (%)</a:t>
            </a:r>
            <a:endParaRPr lang="ka-GE" sz="14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xmlns="" id="{62E50957-7ED2-45E9-92AF-6C3885D67A1E}"/>
              </a:ext>
            </a:extLst>
          </p:cNvPr>
          <p:cNvPicPr>
            <a:picLocks noChangeAspect="1"/>
          </p:cNvPicPr>
          <p:nvPr/>
        </p:nvPicPr>
        <p:blipFill>
          <a:blip r:embed="rId2"/>
          <a:stretch>
            <a:fillRect/>
          </a:stretch>
        </p:blipFill>
        <p:spPr>
          <a:xfrm>
            <a:off x="1342879" y="2173076"/>
            <a:ext cx="9506239" cy="4263948"/>
          </a:xfrm>
          <a:prstGeom prst="rect">
            <a:avLst/>
          </a:prstGeom>
          <a:ln>
            <a:noFill/>
          </a:ln>
          <a:effectLst>
            <a:softEdge rad="63500"/>
          </a:effectLst>
        </p:spPr>
      </p:pic>
    </p:spTree>
    <p:extLst>
      <p:ext uri="{BB962C8B-B14F-4D97-AF65-F5344CB8AC3E}">
        <p14:creationId xmlns:p14="http://schemas.microsoft.com/office/powerpoint/2010/main" val="253600451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6957</TotalTime>
  <Words>1962</Words>
  <Application>Microsoft Office PowerPoint</Application>
  <PresentationFormat>Widescreen</PresentationFormat>
  <Paragraphs>854</Paragraphs>
  <Slides>45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45</vt:i4>
      </vt:variant>
    </vt:vector>
  </HeadingPairs>
  <TitlesOfParts>
    <vt:vector size="56" baseType="lpstr">
      <vt:lpstr>Calibri</vt:lpstr>
      <vt:lpstr>Cambria Math</vt:lpstr>
      <vt:lpstr>Courier New</vt:lpstr>
      <vt:lpstr>Franklin Gothic Book</vt:lpstr>
      <vt:lpstr>Franklin Gothic Demi</vt:lpstr>
      <vt:lpstr>Sylfaen</vt:lpstr>
      <vt:lpstr>Symbol</vt:lpstr>
      <vt:lpstr>Times New Roman</vt:lpstr>
      <vt:lpstr>Wingdings</vt:lpstr>
      <vt:lpstr>Wingdings 2</vt:lpstr>
      <vt:lpstr>DividendVTI</vt:lpstr>
      <vt:lpstr>„საქართველოს რეგიონების ეკონომიკური განვითარების კვლევა COVID-19-ის პირობებში“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„საქართველოს რეგიონების ეკონომიკური განვითარების კვლევა COVID-19-ის პირობებში“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„საქართველოს რეგიონების ეკონომიკური განვითარების კვლევა COVID-19-ის პირობებში“</dc:title>
  <dc:creator>Mirza Khidasheli</dc:creator>
  <cp:lastModifiedBy>User</cp:lastModifiedBy>
  <cp:revision>52</cp:revision>
  <dcterms:created xsi:type="dcterms:W3CDTF">2021-07-04T20:00:41Z</dcterms:created>
  <dcterms:modified xsi:type="dcterms:W3CDTF">2021-07-15T09:43:08Z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